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6" r:id="rId3"/>
    <p:sldId id="364" r:id="rId4"/>
    <p:sldId id="367" r:id="rId5"/>
    <p:sldId id="365" r:id="rId6"/>
    <p:sldId id="368" r:id="rId7"/>
    <p:sldId id="366" r:id="rId8"/>
    <p:sldId id="369" r:id="rId9"/>
    <p:sldId id="370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6A07-A8E5-49B1-AF07-1679A98A3D4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8821-D0FC-41FC-937E-9B55FBE8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05D5E-30FB-4015-9955-00A6316E081A}" type="slidenum">
              <a:rPr lang="de-DE"/>
              <a:pPr/>
              <a:t>11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2F7D8-6393-4A7A-8570-2F44C79EF10E}" type="slidenum">
              <a:rPr lang="de-DE"/>
              <a:pPr/>
              <a:t>12</a:t>
            </a:fld>
            <a:endParaRPr lang="de-DE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886C-A626-409C-B11F-0E12B35653A0}" type="slidenum">
              <a:rPr lang="de-DE"/>
              <a:pPr/>
              <a:t>13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1E468-54B5-4755-864D-F9B64F4A93E1}" type="slidenum">
              <a:rPr lang="de-DE"/>
              <a:pPr/>
              <a:t>14</a:t>
            </a:fld>
            <a:endParaRPr lang="de-DE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0DEE6-79B3-42A6-B3AA-796B8351DF53}" type="slidenum">
              <a:rPr lang="de-DE"/>
              <a:pPr/>
              <a:t>15</a:t>
            </a:fld>
            <a:endParaRPr lang="de-DE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22AB6-D9AB-4D6F-9B33-BDFC2DA3CEE7}" type="slidenum">
              <a:rPr lang="de-DE"/>
              <a:pPr/>
              <a:t>16</a:t>
            </a:fld>
            <a:endParaRPr lang="de-DE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5012D-F587-4DC7-86CA-BB31F1771AF3}" type="slidenum">
              <a:rPr lang="de-DE"/>
              <a:pPr/>
              <a:t>17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61DF0-CAA6-4111-B195-86F0FC9531C9}" type="slidenum">
              <a:rPr lang="de-DE"/>
              <a:pPr/>
              <a:t>18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F0A23-B460-45D1-8286-643A25930DED}" type="slidenum">
              <a:rPr lang="de-DE"/>
              <a:pPr/>
              <a:t>19</a:t>
            </a:fld>
            <a:endParaRPr lang="de-DE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817E-B317-436A-A8DE-E27D95E7E5B6}" type="slidenum">
              <a:rPr lang="de-DE"/>
              <a:pPr/>
              <a:t>20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D763A-6EE5-49CE-AA59-EBAE31FAB88C}" type="slidenum">
              <a:rPr lang="de-DE"/>
              <a:pPr/>
              <a:t>21</a:t>
            </a:fld>
            <a:endParaRPr lang="de-DE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88155-9CD2-4BA7-AE05-6ABFFC9B2029}" type="slidenum">
              <a:rPr lang="de-DE"/>
              <a:pPr/>
              <a:t>22</a:t>
            </a:fld>
            <a:endParaRPr lang="de-DE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B47B9-001C-4BCD-95D7-E4D95AEF1E77}" type="slidenum">
              <a:rPr lang="de-DE"/>
              <a:pPr/>
              <a:t>23</a:t>
            </a:fld>
            <a:endParaRPr lang="de-DE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888EE-BEF2-47C5-9E7B-9B03A99992D9}" type="slidenum">
              <a:rPr lang="de-DE"/>
              <a:pPr/>
              <a:t>24</a:t>
            </a:fld>
            <a:endParaRPr lang="de-DE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E8D3-478D-4F59-A77D-D1B240D7D65B}" type="slidenum">
              <a:rPr lang="de-DE"/>
              <a:pPr/>
              <a:t>25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D9ED2-CFB4-4E0F-A584-A7E753AFC20D}" type="slidenum">
              <a:rPr lang="de-DE"/>
              <a:pPr/>
              <a:t>26</a:t>
            </a:fld>
            <a:endParaRPr lang="de-DE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D341C-6C07-437A-8D61-9DB692571CF3}" type="slidenum">
              <a:rPr lang="de-DE"/>
              <a:pPr/>
              <a:t>27</a:t>
            </a:fld>
            <a:endParaRPr lang="de-DE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800B-7DEC-48C6-BEC2-73AB960D33D9}" type="slidenum">
              <a:rPr lang="de-DE"/>
              <a:pPr/>
              <a:t>28</a:t>
            </a:fld>
            <a:endParaRPr lang="de-DE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A729B-9B8D-4DAE-B6A1-D6FEC10A273B}" type="slidenum">
              <a:rPr lang="de-DE"/>
              <a:pPr/>
              <a:t>29</a:t>
            </a:fld>
            <a:endParaRPr lang="de-DE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23345-0B43-415A-AF0E-36E402329FD4}" type="slidenum">
              <a:rPr lang="de-DE"/>
              <a:pPr/>
              <a:t>30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DD2A3-60F5-422D-B8EE-E5722F632D04}" type="slidenum">
              <a:rPr lang="de-DE"/>
              <a:pPr/>
              <a:t>31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AD82-2D1A-48C3-9F9A-C8BE29AF357D}" type="slidenum">
              <a:rPr lang="de-DE"/>
              <a:pPr/>
              <a:t>32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D86EC-B24D-4A1F-80C4-CE60BC3B847F}" type="slidenum">
              <a:rPr lang="de-DE"/>
              <a:pPr/>
              <a:t>33</a:t>
            </a:fld>
            <a:endParaRPr lang="de-DE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238D6-BD7C-4EB3-8212-793FC67510AB}" type="slidenum">
              <a:rPr lang="de-DE"/>
              <a:pPr/>
              <a:t>34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55FF2-0EB8-4E28-B2EC-A0BE8EB52051}" type="slidenum">
              <a:rPr lang="de-DE"/>
              <a:pPr/>
              <a:t>35</a:t>
            </a:fld>
            <a:endParaRPr lang="de-DE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D482C-2B61-44BC-BFBF-782DE58DECA9}" type="slidenum">
              <a:rPr lang="de-DE"/>
              <a:pPr/>
              <a:t>36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09230-D1EF-4E7A-959C-47AE9ABE38C7}" type="slidenum">
              <a:rPr lang="de-DE"/>
              <a:pPr/>
              <a:t>37</a:t>
            </a:fld>
            <a:endParaRPr lang="de-DE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9" y="690591"/>
            <a:ext cx="4872037" cy="3418789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3386C-F618-447D-8A74-A9B41A2454B0}" type="slidenum">
              <a:rPr lang="de-DE"/>
              <a:pPr/>
              <a:t>38</a:t>
            </a:fld>
            <a:endParaRPr lang="de-DE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39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40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D996-4788-4FAE-9E4E-C57B42C8F2C8}" type="slidenum">
              <a:rPr lang="en-GB"/>
              <a:pPr/>
              <a:t>41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BC51D-A550-421A-B96D-E8C41F2B0B59}" type="slidenum">
              <a:rPr lang="de-DE"/>
              <a:pPr/>
              <a:t>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53B6A-E7BF-4E74-B883-04ED53B78BCE}" type="slidenum">
              <a:rPr lang="de-DE"/>
              <a:pPr/>
              <a:t>10</a:t>
            </a:fld>
            <a:endParaRPr lang="de-DE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0563"/>
            <a:ext cx="4560887" cy="3419475"/>
          </a:xfrm>
          <a:prstGeom prst="rect">
            <a:avLst/>
          </a:prstGeom>
          <a:noFill/>
          <a:ln w="12699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546"/>
            <a:ext cx="5029200" cy="41168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AE6-FFFC-467B-92B6-6B401F710891}" type="datetime1">
              <a:rPr lang="en-US" smtClean="0"/>
              <a:t>12/4/2014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3775-1FCC-435B-BBD8-6A62C8B29B8F}" type="datetime1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6E95-1F75-4DA7-8E39-BDF3449C6A9E}" type="datetime1">
              <a:rPr lang="en-US" smtClean="0"/>
              <a:t>12/4/2014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0016-4E7F-4669-884B-570AD0435C4C}" type="datetime1">
              <a:rPr lang="en-US" smtClean="0"/>
              <a:t>12/4/2014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8356-2DB3-43C8-85A0-960A607D0743}" type="datetime1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21BF-F19E-47CB-9E47-7D4297CA09E7}" type="datetime1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F61E-1B83-4F59-9E2F-01C15D17ED45}" type="datetime1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1072-8FB7-4A48-9348-A578EBB619C9}" type="datetime1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2FDB-3BC3-4D62-A02F-8AA345A1E398}" type="datetime1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D3D4-072B-4CA2-9B76-01080170A751}" type="datetime1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D10D9-F3BC-4719-843F-6DD81EACC022}" type="datetime1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en-US" smtClean="0"/>
              <a:t>Electrical &amp; Electronics Measurements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Electrical and Electronic Measurements</a:t>
            </a:r>
            <a:endParaRPr lang="en-US" sz="4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5495528" cy="302433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Part (2)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Signal Generators &amp; Sensors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Lecture 5</a:t>
            </a:r>
          </a:p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36867" name="Arc 1027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Arc 1028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Oval 1029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1030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Arc 1032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rc 1033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3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035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037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038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039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rc 1040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rc 1041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042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043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044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Rectangle 1045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1046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1047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1048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1049"/>
          <p:cNvSpPr>
            <a:spLocks noChangeShapeType="1"/>
          </p:cNvSpPr>
          <p:nvPr/>
        </p:nvSpPr>
        <p:spPr bwMode="auto">
          <a:xfrm>
            <a:off x="4365625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1050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1051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6892" name="Rectangle 1052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36943" name="Rectangle 110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8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378325" y="24384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43425" y="24701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400"/>
              <a:t>Target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38917" name="Arc 5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Arc 6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331003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0963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378325" y="2778125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4365625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1039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45596"/>
      </p:ext>
    </p:extLst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3011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378325" y="29781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36880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3087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0426"/>
      </p:ext>
    </p:extLst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5059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78325" y="31686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2892425" y="3808413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2895600" y="3646488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4367213" y="3808413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365625" y="3649663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5135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14230"/>
      </p:ext>
    </p:extLst>
  </p:cSld>
  <p:clrMapOvr>
    <a:masterClrMapping/>
  </p:clrMapOvr>
  <p:transition spd="med" advTm="1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882900" y="3649663"/>
            <a:ext cx="2887663" cy="152400"/>
          </a:xfrm>
          <a:custGeom>
            <a:avLst/>
            <a:gdLst>
              <a:gd name="T0" fmla="*/ 3 w 1819"/>
              <a:gd name="T1" fmla="*/ 0 h 96"/>
              <a:gd name="T2" fmla="*/ 937 w 1819"/>
              <a:gd name="T3" fmla="*/ 0 h 96"/>
              <a:gd name="T4" fmla="*/ 937 w 1819"/>
              <a:gd name="T5" fmla="*/ 41 h 96"/>
              <a:gd name="T6" fmla="*/ 1818 w 1819"/>
              <a:gd name="T7" fmla="*/ 44 h 96"/>
              <a:gd name="T8" fmla="*/ 1814 w 1819"/>
              <a:gd name="T9" fmla="*/ 95 h 96"/>
              <a:gd name="T10" fmla="*/ 0 w 1819"/>
              <a:gd name="T11" fmla="*/ 95 h 96"/>
              <a:gd name="T12" fmla="*/ 3 w 1819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9" h="96">
                <a:moveTo>
                  <a:pt x="3" y="0"/>
                </a:moveTo>
                <a:lnTo>
                  <a:pt x="937" y="0"/>
                </a:lnTo>
                <a:lnTo>
                  <a:pt x="937" y="41"/>
                </a:lnTo>
                <a:lnTo>
                  <a:pt x="1818" y="44"/>
                </a:lnTo>
                <a:lnTo>
                  <a:pt x="1814" y="95"/>
                </a:lnTo>
                <a:lnTo>
                  <a:pt x="0" y="95"/>
                </a:lnTo>
                <a:lnTo>
                  <a:pt x="3" y="0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7108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2895600" y="3798888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V="1">
            <a:off x="2892425" y="3643313"/>
            <a:ext cx="1474788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378325" y="33401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7181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205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2886075" y="3644900"/>
            <a:ext cx="2900363" cy="166688"/>
          </a:xfrm>
          <a:custGeom>
            <a:avLst/>
            <a:gdLst>
              <a:gd name="T0" fmla="*/ 8 w 1827"/>
              <a:gd name="T1" fmla="*/ 104 h 105"/>
              <a:gd name="T2" fmla="*/ 16 w 1827"/>
              <a:gd name="T3" fmla="*/ 102 h 105"/>
              <a:gd name="T4" fmla="*/ 22 w 1827"/>
              <a:gd name="T5" fmla="*/ 102 h 105"/>
              <a:gd name="T6" fmla="*/ 34 w 1827"/>
              <a:gd name="T7" fmla="*/ 102 h 105"/>
              <a:gd name="T8" fmla="*/ 1826 w 1827"/>
              <a:gd name="T9" fmla="*/ 104 h 105"/>
              <a:gd name="T10" fmla="*/ 1826 w 1827"/>
              <a:gd name="T11" fmla="*/ 85 h 105"/>
              <a:gd name="T12" fmla="*/ 940 w 1827"/>
              <a:gd name="T13" fmla="*/ 85 h 105"/>
              <a:gd name="T14" fmla="*/ 940 w 1827"/>
              <a:gd name="T15" fmla="*/ 2 h 105"/>
              <a:gd name="T16" fmla="*/ 4 w 1827"/>
              <a:gd name="T17" fmla="*/ 0 h 105"/>
              <a:gd name="T18" fmla="*/ 4 w 1827"/>
              <a:gd name="T19" fmla="*/ 6 h 105"/>
              <a:gd name="T20" fmla="*/ 0 w 1827"/>
              <a:gd name="T21" fmla="*/ 102 h 105"/>
              <a:gd name="T22" fmla="*/ 22 w 1827"/>
              <a:gd name="T23" fmla="*/ 102 h 105"/>
              <a:gd name="T24" fmla="*/ 8 w 1827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105">
                <a:moveTo>
                  <a:pt x="8" y="104"/>
                </a:moveTo>
                <a:lnTo>
                  <a:pt x="16" y="102"/>
                </a:lnTo>
                <a:lnTo>
                  <a:pt x="22" y="102"/>
                </a:lnTo>
                <a:lnTo>
                  <a:pt x="34" y="102"/>
                </a:lnTo>
                <a:lnTo>
                  <a:pt x="1826" y="104"/>
                </a:lnTo>
                <a:lnTo>
                  <a:pt x="1826" y="85"/>
                </a:lnTo>
                <a:lnTo>
                  <a:pt x="940" y="85"/>
                </a:lnTo>
                <a:lnTo>
                  <a:pt x="940" y="2"/>
                </a:lnTo>
                <a:lnTo>
                  <a:pt x="4" y="0"/>
                </a:lnTo>
                <a:lnTo>
                  <a:pt x="4" y="6"/>
                </a:lnTo>
                <a:lnTo>
                  <a:pt x="0" y="102"/>
                </a:lnTo>
                <a:lnTo>
                  <a:pt x="22" y="102"/>
                </a:lnTo>
                <a:lnTo>
                  <a:pt x="8" y="104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6072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49156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2901950" y="38131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895600" y="3651250"/>
            <a:ext cx="14795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4378325" y="3406775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49229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257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889250" y="3649663"/>
            <a:ext cx="1490663" cy="160337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7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1204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2897188" y="3821113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898775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4378325" y="34925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1277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07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86075" y="3648075"/>
            <a:ext cx="2900363" cy="166688"/>
          </a:xfrm>
          <a:custGeom>
            <a:avLst/>
            <a:gdLst>
              <a:gd name="T0" fmla="*/ 8 w 1827"/>
              <a:gd name="T1" fmla="*/ 0 h 105"/>
              <a:gd name="T2" fmla="*/ 16 w 1827"/>
              <a:gd name="T3" fmla="*/ 2 h 105"/>
              <a:gd name="T4" fmla="*/ 22 w 1827"/>
              <a:gd name="T5" fmla="*/ 2 h 105"/>
              <a:gd name="T6" fmla="*/ 34 w 1827"/>
              <a:gd name="T7" fmla="*/ 2 h 105"/>
              <a:gd name="T8" fmla="*/ 1826 w 1827"/>
              <a:gd name="T9" fmla="*/ 0 h 105"/>
              <a:gd name="T10" fmla="*/ 1826 w 1827"/>
              <a:gd name="T11" fmla="*/ 19 h 105"/>
              <a:gd name="T12" fmla="*/ 940 w 1827"/>
              <a:gd name="T13" fmla="*/ 19 h 105"/>
              <a:gd name="T14" fmla="*/ 940 w 1827"/>
              <a:gd name="T15" fmla="*/ 101 h 105"/>
              <a:gd name="T16" fmla="*/ 4 w 1827"/>
              <a:gd name="T17" fmla="*/ 104 h 105"/>
              <a:gd name="T18" fmla="*/ 4 w 1827"/>
              <a:gd name="T19" fmla="*/ 97 h 105"/>
              <a:gd name="T20" fmla="*/ 0 w 1827"/>
              <a:gd name="T21" fmla="*/ 2 h 105"/>
              <a:gd name="T22" fmla="*/ 22 w 1827"/>
              <a:gd name="T23" fmla="*/ 2 h 105"/>
              <a:gd name="T24" fmla="*/ 8 w 1827"/>
              <a:gd name="T2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27" h="105">
                <a:moveTo>
                  <a:pt x="8" y="0"/>
                </a:moveTo>
                <a:lnTo>
                  <a:pt x="16" y="2"/>
                </a:lnTo>
                <a:lnTo>
                  <a:pt x="22" y="2"/>
                </a:lnTo>
                <a:lnTo>
                  <a:pt x="34" y="2"/>
                </a:lnTo>
                <a:lnTo>
                  <a:pt x="1826" y="0"/>
                </a:lnTo>
                <a:lnTo>
                  <a:pt x="1826" y="19"/>
                </a:lnTo>
                <a:lnTo>
                  <a:pt x="940" y="19"/>
                </a:lnTo>
                <a:lnTo>
                  <a:pt x="940" y="101"/>
                </a:lnTo>
                <a:lnTo>
                  <a:pt x="4" y="104"/>
                </a:lnTo>
                <a:lnTo>
                  <a:pt x="4" y="97"/>
                </a:lnTo>
                <a:lnTo>
                  <a:pt x="0" y="2"/>
                </a:lnTo>
                <a:lnTo>
                  <a:pt x="22" y="2"/>
                </a:lnTo>
                <a:lnTo>
                  <a:pt x="8" y="0"/>
                </a:lnTo>
              </a:path>
            </a:pathLst>
          </a:cu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 cap="rnd" cmpd="sng">
            <a:solidFill>
              <a:srgbClr val="C6072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3252" name="Arc 4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Arc 5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Arc 8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Arc 9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Arc 16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Arc 17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2901950" y="38131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4378325" y="36830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3325" name="Rectangle 7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835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5299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378325" y="385445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2895600" y="365125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436880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4368800" y="365125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5375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429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&amp; Electronics Measurements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44624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Introduction to Sensors &amp; Transducers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85698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Sound is the </a:t>
            </a:r>
            <a:r>
              <a:rPr lang="en-US" sz="2000" dirty="0" smtClean="0"/>
              <a:t>generalized </a:t>
            </a:r>
            <a:r>
              <a:rPr lang="en-US" sz="2000" dirty="0"/>
              <a:t>name given to “</a:t>
            </a:r>
            <a:r>
              <a:rPr lang="en-US" sz="2000" dirty="0">
                <a:solidFill>
                  <a:srgbClr val="FF0000"/>
                </a:solidFill>
              </a:rPr>
              <a:t>acoustic waves</a:t>
            </a:r>
            <a:r>
              <a:rPr lang="en-US" sz="2000" dirty="0"/>
              <a:t>”.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Sound is basically a waveform of energy that is produced by some </a:t>
            </a:r>
            <a:r>
              <a:rPr lang="en-US" sz="2000" dirty="0">
                <a:solidFill>
                  <a:srgbClr val="FF0000"/>
                </a:solidFill>
              </a:rPr>
              <a:t>form of a mechanical vibration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These </a:t>
            </a:r>
            <a:r>
              <a:rPr lang="en-US" sz="2000" dirty="0"/>
              <a:t>acoustic waves have frequencies ranging from just 1Hz up to </a:t>
            </a:r>
            <a:r>
              <a:rPr lang="en-US" sz="2000" dirty="0" smtClean="0"/>
              <a:t>20 kHz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Sound requires </a:t>
            </a:r>
            <a:r>
              <a:rPr lang="en-US" sz="2000" dirty="0"/>
              <a:t>a medium for transmission either through the air, a liquid, or a </a:t>
            </a:r>
            <a:r>
              <a:rPr lang="en-US" sz="2000" dirty="0" smtClean="0"/>
              <a:t>solid to </a:t>
            </a:r>
            <a:r>
              <a:rPr lang="en-US" sz="2000" dirty="0"/>
              <a:t>be “heard”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5199" y="591071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Sound </a:t>
            </a:r>
            <a:r>
              <a:rPr lang="en-US" sz="2400" b="1" dirty="0" smtClean="0"/>
              <a:t>Transducers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79512" y="3637473"/>
            <a:ext cx="885698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Input-type Sound </a:t>
            </a:r>
            <a:r>
              <a:rPr lang="en-US" sz="2000" b="1" dirty="0"/>
              <a:t>Transducers</a:t>
            </a:r>
            <a:r>
              <a:rPr lang="en-US" sz="2000" dirty="0"/>
              <a:t> </a:t>
            </a:r>
            <a:r>
              <a:rPr lang="en-US" sz="2000" dirty="0" smtClean="0"/>
              <a:t> (Sensor)  </a:t>
            </a:r>
            <a:r>
              <a:rPr lang="en-US" sz="2000" dirty="0"/>
              <a:t>convert sound into and electrical </a:t>
            </a:r>
            <a:r>
              <a:rPr lang="en-US" sz="2000" dirty="0" smtClean="0"/>
              <a:t>signal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05311" y="3165355"/>
            <a:ext cx="207787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Microphone (</a:t>
            </a:r>
            <a:r>
              <a:rPr lang="en-US" sz="2000" b="1" dirty="0" err="1"/>
              <a:t>mic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79512" y="4573577"/>
            <a:ext cx="885698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Output-type Sound </a:t>
            </a:r>
            <a:r>
              <a:rPr lang="en-US" sz="2000" b="1" dirty="0"/>
              <a:t>Transducers</a:t>
            </a:r>
            <a:r>
              <a:rPr lang="en-US" sz="2000" dirty="0"/>
              <a:t> </a:t>
            </a:r>
            <a:r>
              <a:rPr lang="en-US" sz="2000" dirty="0" smtClean="0"/>
              <a:t> (</a:t>
            </a:r>
            <a:r>
              <a:rPr lang="en-US" sz="2000" dirty="0"/>
              <a:t>actuators</a:t>
            </a:r>
            <a:r>
              <a:rPr lang="en-US" sz="2000" dirty="0" smtClean="0"/>
              <a:t>) convert </a:t>
            </a:r>
            <a:r>
              <a:rPr lang="en-US" sz="2000" dirty="0"/>
              <a:t>the electrical signals back into sound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311" y="4069521"/>
            <a:ext cx="148636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/>
              <a:t>loudspeaker</a:t>
            </a:r>
          </a:p>
        </p:txBody>
      </p:sp>
    </p:spTree>
    <p:extLst>
      <p:ext uri="{BB962C8B-B14F-4D97-AF65-F5344CB8AC3E}">
        <p14:creationId xmlns:p14="http://schemas.microsoft.com/office/powerpoint/2010/main" val="2476153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016250" y="3008313"/>
            <a:ext cx="3678238" cy="1447800"/>
            <a:chOff x="1900" y="1895"/>
            <a:chExt cx="2317" cy="912"/>
          </a:xfrm>
        </p:grpSpPr>
        <p:sp>
          <p:nvSpPr>
            <p:cNvPr id="57347" name="Arc 3"/>
            <p:cNvSpPr>
              <a:spLocks/>
            </p:cNvSpPr>
            <p:nvPr/>
          </p:nvSpPr>
          <p:spPr bwMode="auto">
            <a:xfrm rot="20460000">
              <a:off x="1900" y="1895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" name="Arc 4"/>
            <p:cNvSpPr>
              <a:spLocks/>
            </p:cNvSpPr>
            <p:nvPr/>
          </p:nvSpPr>
          <p:spPr bwMode="auto">
            <a:xfrm rot="11940000">
              <a:off x="1903" y="1954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378325" y="2044700"/>
            <a:ext cx="82550" cy="3683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901950" y="3654425"/>
            <a:ext cx="2863850" cy="1492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10196"/>
                  <a:invGamma/>
                </a:srgbClr>
              </a:gs>
            </a:gsLst>
            <a:lin ang="0" scaled="1"/>
          </a:gradFill>
          <a:ln w="12699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Arc 9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Arc 10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Arc 17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Arc 18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2895600" y="3810000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2895600" y="3648075"/>
            <a:ext cx="148590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362450" y="3810000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368800" y="3648075"/>
            <a:ext cx="14033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4543425" y="20764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400"/>
              <a:t>Target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304800" y="5273675"/>
            <a:ext cx="7100888" cy="13240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Long sensing distance: up to 30 metres with some </a:t>
            </a:r>
            <a:r>
              <a:rPr lang="en-GB" sz="2000" b="1" dirty="0" smtClean="0"/>
              <a:t>devices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 smtClean="0"/>
              <a:t>Will </a:t>
            </a:r>
            <a:r>
              <a:rPr lang="en-GB" sz="2000" b="1" dirty="0"/>
              <a:t>detect all but very transparent </a:t>
            </a:r>
            <a:r>
              <a:rPr lang="en-GB" sz="2000" b="1" dirty="0" smtClean="0"/>
              <a:t>materials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 smtClean="0"/>
              <a:t>Must </a:t>
            </a:r>
            <a:r>
              <a:rPr lang="en-GB" sz="2000" b="1" dirty="0"/>
              <a:t>be accurately aligned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57425" name="Rectangle 8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03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reeform 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648450" y="4857750"/>
            <a:ext cx="127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1562100" y="3435350"/>
            <a:ext cx="1828800" cy="1660525"/>
            <a:chOff x="984" y="2164"/>
            <a:chExt cx="1152" cy="1046"/>
          </a:xfrm>
        </p:grpSpPr>
        <p:grpSp>
          <p:nvGrpSpPr>
            <p:cNvPr id="61446" name="Group 6"/>
            <p:cNvGrpSpPr>
              <a:grpSpLocks/>
            </p:cNvGrpSpPr>
            <p:nvPr/>
          </p:nvGrpSpPr>
          <p:grpSpPr bwMode="auto">
            <a:xfrm>
              <a:off x="984" y="2164"/>
              <a:ext cx="1152" cy="1046"/>
              <a:chOff x="984" y="2164"/>
              <a:chExt cx="1152" cy="1046"/>
            </a:xfrm>
          </p:grpSpPr>
          <p:sp>
            <p:nvSpPr>
              <p:cNvPr id="61447" name="Oval 7"/>
              <p:cNvSpPr>
                <a:spLocks noChangeArrowheads="1"/>
              </p:cNvSpPr>
              <p:nvPr/>
            </p:nvSpPr>
            <p:spPr bwMode="auto">
              <a:xfrm>
                <a:off x="1306" y="222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8" name="Rectangle 8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472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9" name="Oval 9"/>
              <p:cNvSpPr>
                <a:spLocks noChangeArrowheads="1"/>
              </p:cNvSpPr>
              <p:nvPr/>
            </p:nvSpPr>
            <p:spPr bwMode="auto">
              <a:xfrm>
                <a:off x="1542" y="2374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0" name="Oval 10"/>
              <p:cNvSpPr>
                <a:spLocks noChangeArrowheads="1"/>
              </p:cNvSpPr>
              <p:nvPr/>
            </p:nvSpPr>
            <p:spPr bwMode="auto">
              <a:xfrm>
                <a:off x="1306" y="255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1" name="Arc 11"/>
              <p:cNvSpPr>
                <a:spLocks/>
              </p:cNvSpPr>
              <p:nvPr/>
            </p:nvSpPr>
            <p:spPr bwMode="auto">
              <a:xfrm>
                <a:off x="1139" y="2771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2" name="Arc 12"/>
              <p:cNvSpPr>
                <a:spLocks/>
              </p:cNvSpPr>
              <p:nvPr/>
            </p:nvSpPr>
            <p:spPr bwMode="auto">
              <a:xfrm>
                <a:off x="1157" y="2795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3" name="Oval 13"/>
              <p:cNvSpPr>
                <a:spLocks noChangeArrowheads="1"/>
              </p:cNvSpPr>
              <p:nvPr/>
            </p:nvSpPr>
            <p:spPr bwMode="auto">
              <a:xfrm>
                <a:off x="1542" y="2206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376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5" name="Rectangle 15"/>
              <p:cNvSpPr>
                <a:spLocks noChangeArrowheads="1"/>
              </p:cNvSpPr>
              <p:nvPr/>
            </p:nvSpPr>
            <p:spPr bwMode="auto">
              <a:xfrm>
                <a:off x="1324" y="2712"/>
                <a:ext cx="20" cy="136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6" name="Rectangle 16"/>
              <p:cNvSpPr>
                <a:spLocks noChangeArrowheads="1"/>
              </p:cNvSpPr>
              <p:nvPr/>
            </p:nvSpPr>
            <p:spPr bwMode="auto">
              <a:xfrm>
                <a:off x="1308" y="2744"/>
                <a:ext cx="10" cy="70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7" name="Rectangle 17"/>
              <p:cNvSpPr>
                <a:spLocks noChangeArrowheads="1"/>
              </p:cNvSpPr>
              <p:nvPr/>
            </p:nvSpPr>
            <p:spPr bwMode="auto">
              <a:xfrm>
                <a:off x="984" y="3018"/>
                <a:ext cx="11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 defTabSz="762000">
                  <a:spcBef>
                    <a:spcPct val="50000"/>
                  </a:spcBef>
                </a:pPr>
                <a:endParaRPr lang="en-US" sz="1400"/>
              </a:p>
            </p:txBody>
          </p:sp>
        </p:grp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1540" y="2204"/>
              <a:ext cx="1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r>
                <a:rPr lang="en-GB" sz="1200" b="1"/>
                <a:t>T</a:t>
              </a:r>
            </a:p>
            <a:p>
              <a:pPr algn="l" defTabSz="762000">
                <a:spcBef>
                  <a:spcPct val="50000"/>
                </a:spcBef>
              </a:pPr>
              <a:r>
                <a:rPr lang="en-GB" sz="1200" b="1"/>
                <a:t>R</a:t>
              </a:r>
            </a:p>
          </p:txBody>
        </p:sp>
      </p:grpSp>
      <p:grpSp>
        <p:nvGrpSpPr>
          <p:cNvPr id="61459" name="Group 1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1465" name="AutoShape 2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6" name="Line 2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7" name="Line 2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69" name="Group 2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1470" name="Line 3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1" name="Line 3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2" name="Line 3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73" name="Group 3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1474" name="Line 3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5" name="Line 3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Line 3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7" name="Line 3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Line 3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9" name="Line 3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0" name="Line 4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4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7" name="Rectangle 4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4215406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648450" y="485775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3504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3514" name="Group 26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9" name="Group 31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3520" name="AutoShape 32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Line 33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2" name="Line 34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4" name="Group 36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3525" name="Line 37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6" name="Line 38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7" name="Line 39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28" name="Group 40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3529" name="Line 41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0" name="Line 42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1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2" name="Line 44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Line 45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4" name="Line 46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35" name="Line 47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3542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1110301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6648450" y="4857750"/>
            <a:ext cx="127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5552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2914650" y="3178175"/>
            <a:ext cx="4038600" cy="669925"/>
            <a:chOff x="1836" y="2002"/>
            <a:chExt cx="2544" cy="422"/>
          </a:xfrm>
        </p:grpSpPr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 flipV="1">
              <a:off x="2997" y="2184"/>
              <a:ext cx="1344" cy="13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 flipV="1">
              <a:off x="1836" y="2118"/>
              <a:ext cx="1308" cy="12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V="1">
              <a:off x="3120" y="2002"/>
              <a:ext cx="1260" cy="116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 flipV="1">
              <a:off x="1836" y="2310"/>
              <a:ext cx="1179" cy="114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 flipH="1">
              <a:off x="4340" y="2004"/>
              <a:ext cx="36" cy="185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67" name="Group 31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5568" name="AutoShape 32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Line 33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0" name="Line 34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71" name="Freeform 35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2" name="Group 36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5573" name="Line 37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4" name="Line 38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5" name="Line 39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76" name="Group 40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5577" name="Line 41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8" name="Line 42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0" name="Line 44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45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2" name="Line 46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4" name="Line 48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89" name="Rectangle 53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5590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537674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648450" y="4857750"/>
            <a:ext cx="1352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7600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4521200" y="3892550"/>
            <a:ext cx="2413000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905125" y="3619500"/>
            <a:ext cx="34004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4959350" y="1635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5114925" y="2076450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Target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4514850" y="3467100"/>
            <a:ext cx="2376488" cy="2254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2917825" y="3251200"/>
            <a:ext cx="3330575" cy="3016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2914650" y="3667125"/>
            <a:ext cx="1871663" cy="18097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 flipH="1">
            <a:off x="6889750" y="3181350"/>
            <a:ext cx="57150" cy="293688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4533900" y="4111625"/>
            <a:ext cx="2400300" cy="231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2895600" y="3952875"/>
            <a:ext cx="1903413" cy="179388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6904038" y="4052888"/>
            <a:ext cx="25400" cy="290512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4918075" y="3860800"/>
            <a:ext cx="1987550" cy="19367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>
            <a:off x="2911475" y="3670300"/>
            <a:ext cx="3409950" cy="3270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21" name="Group 3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Line 4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Rectangle 4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26" name="Group 4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7627" name="AutoShape 4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8" name="Line 4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9" name="Line 4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30" name="Freeform 4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31" name="Group 4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7632" name="Line 4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3" name="Line 4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4" name="Line 5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35" name="Group 5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7636" name="Line 5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7" name="Line 5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Line 5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9" name="Line 5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Line 5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1" name="Line 5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42" name="Line 5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Line 5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7649" name="Rectangle 6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3444037225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 animBg="1"/>
      <p:bldP spid="6760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648450" y="4857750"/>
            <a:ext cx="150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69648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51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4959350" y="218757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69659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64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69665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9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73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69674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5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6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7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1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69687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265727979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6648450" y="4857750"/>
            <a:ext cx="1733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1696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6902450" y="4051300"/>
            <a:ext cx="17463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959350" y="26638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01" name="Group 21"/>
          <p:cNvGrpSpPr>
            <a:grpSpLocks/>
          </p:cNvGrpSpPr>
          <p:nvPr/>
        </p:nvGrpSpPr>
        <p:grpSpPr bwMode="auto">
          <a:xfrm>
            <a:off x="2895600" y="3670300"/>
            <a:ext cx="4038600" cy="673100"/>
            <a:chOff x="1824" y="2312"/>
            <a:chExt cx="2544" cy="424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66" y="2598"/>
              <a:ext cx="1402" cy="13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>
              <a:off x="1824" y="2490"/>
              <a:ext cx="1199" cy="113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>
              <a:off x="4349" y="2553"/>
              <a:ext cx="16" cy="183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Line 25"/>
            <p:cNvSpPr>
              <a:spLocks noChangeShapeType="1"/>
            </p:cNvSpPr>
            <p:nvPr/>
          </p:nvSpPr>
          <p:spPr bwMode="auto">
            <a:xfrm>
              <a:off x="3098" y="2432"/>
              <a:ext cx="1252" cy="122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Line 26"/>
            <p:cNvSpPr>
              <a:spLocks noChangeShapeType="1"/>
            </p:cNvSpPr>
            <p:nvPr/>
          </p:nvSpPr>
          <p:spPr bwMode="auto">
            <a:xfrm>
              <a:off x="1834" y="2312"/>
              <a:ext cx="1282" cy="12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1708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1709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13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1714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5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6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7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18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1719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0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22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1723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4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6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8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29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0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1736" name="Rectangle 5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1737" name="Rectangle 57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9634637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3744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959350" y="299720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2911475" y="3670300"/>
            <a:ext cx="2035175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3751" name="Line 23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55" name="Group 27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3756" name="AutoShape 28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8" name="Line 30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9" name="Freeform 31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0" name="Group 32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3761" name="Line 33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3" name="Line 35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64" name="Group 36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3765" name="Line 37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3778" name="Rectangle 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2908214555"/>
      </p:ext>
    </p:extLst>
  </p:cSld>
  <p:clrMapOvr>
    <a:masterClrMapping/>
  </p:clrMapOvr>
  <p:transition spd="med" advTm="4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6648450" y="4857750"/>
            <a:ext cx="1809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5791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5792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959350" y="351155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2911475" y="3670300"/>
            <a:ext cx="2035175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5803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808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5809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0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1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2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5814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5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6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817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5818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0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1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5831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185733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6648450" y="4857750"/>
            <a:ext cx="150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7840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959350" y="3921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2905125" y="3638550"/>
            <a:ext cx="2219325" cy="2095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7857" name="Group 33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7858" name="Line 34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Rectangle 37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62" name="Group 38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7863" name="AutoShape 39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5" name="Line 41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66" name="Freeform 42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7868" name="Line 44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7" name="Line 53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78" name="Line 54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9" name="Line 55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84" name="Rectangle 6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788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7886" name="Rectangle 6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643156722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&amp; Electronics Measurements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3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580618"/>
            <a:ext cx="38164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The Microphone Input </a:t>
            </a:r>
            <a:r>
              <a:rPr lang="en-US" sz="2000" b="1" dirty="0" smtClean="0"/>
              <a:t>Transducer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15199" y="44624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Sound </a:t>
            </a:r>
            <a:r>
              <a:rPr lang="en-US" sz="2400" b="1" dirty="0" smtClean="0"/>
              <a:t>Transducers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878497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it produces an electrical </a:t>
            </a:r>
            <a:r>
              <a:rPr lang="en-US" sz="2000" dirty="0" smtClean="0"/>
              <a:t>analog output </a:t>
            </a:r>
            <a:r>
              <a:rPr lang="en-US" sz="2000" dirty="0"/>
              <a:t>signal which is proportional to the “acoustic” sound wave acting upon its </a:t>
            </a:r>
            <a:r>
              <a:rPr lang="en-US" sz="2000" b="1" dirty="0">
                <a:solidFill>
                  <a:srgbClr val="FF0000"/>
                </a:solidFill>
              </a:rPr>
              <a:t>flexible diaphragm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Many types are available such as </a:t>
            </a:r>
            <a:r>
              <a:rPr lang="en-US" sz="2000" b="1" dirty="0"/>
              <a:t>Dynamic Moving-coil </a:t>
            </a:r>
            <a:r>
              <a:rPr lang="en-US" sz="2000" b="1" dirty="0" smtClean="0"/>
              <a:t>, condenser </a:t>
            </a:r>
            <a:r>
              <a:rPr lang="en-US" sz="2000" b="1" dirty="0"/>
              <a:t>, </a:t>
            </a:r>
            <a:r>
              <a:rPr lang="en-US" sz="2000" b="1" dirty="0" err="1"/>
              <a:t>Piezo</a:t>
            </a:r>
            <a:r>
              <a:rPr lang="en-US" sz="2000" b="1" dirty="0"/>
              <a:t>-electric Crystal </a:t>
            </a:r>
            <a:r>
              <a:rPr lang="en-US" sz="2000" b="1" dirty="0" smtClean="0"/>
              <a:t>microphones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9512" y="2452826"/>
            <a:ext cx="648072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Dynamic Moving-coil Microphone Sound Transducer</a:t>
            </a:r>
            <a:endParaRPr lang="en-US" sz="2000" b="1" dirty="0"/>
          </a:p>
        </p:txBody>
      </p:sp>
      <p:pic>
        <p:nvPicPr>
          <p:cNvPr id="1026" name="Picture 2" descr="microphone sound transdu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312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9810" y="2965008"/>
            <a:ext cx="543231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It has a very small coil of thin wire suspended within the magnetic field of a permanent magnet.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As </a:t>
            </a:r>
            <a:r>
              <a:rPr lang="en-US" dirty="0"/>
              <a:t>the sound wave hits the flexible diaphragm, the diaphragm moves back and forth in response to the sound pressure acting upon it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This causes </a:t>
            </a:r>
            <a:r>
              <a:rPr lang="en-US" dirty="0"/>
              <a:t>the attached coil of wire to move within the magnetic field of the magnet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movement of the coil within the magnetic field causes a voltage to be induced in the coil as defined by Faraday’s law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resultant output voltage signal from the coil is proportional to the pressure of the sound wave</a:t>
            </a:r>
          </a:p>
        </p:txBody>
      </p:sp>
    </p:spTree>
    <p:extLst>
      <p:ext uri="{BB962C8B-B14F-4D97-AF65-F5344CB8AC3E}">
        <p14:creationId xmlns:p14="http://schemas.microsoft.com/office/powerpoint/2010/main" val="124585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79888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4959350" y="4235450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5083175" y="3467100"/>
            <a:ext cx="1808163" cy="177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V="1">
            <a:off x="2914650" y="3362325"/>
            <a:ext cx="2076450" cy="1905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V="1">
            <a:off x="4953000" y="3178175"/>
            <a:ext cx="2000250" cy="1841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6891338" y="3176588"/>
            <a:ext cx="57150" cy="293687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6918325" y="3179763"/>
            <a:ext cx="30163" cy="16510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2905125" y="3638550"/>
            <a:ext cx="2219325" cy="20955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2905125" y="3619500"/>
            <a:ext cx="2066925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4953000" y="3619500"/>
            <a:ext cx="1990725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79905" name="Group 33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910" name="Group 38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79911" name="AutoShape 39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Line 40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Line 41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4" name="Freeform 42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79916" name="Line 44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7" name="Line 45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8" name="Line 46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919" name="Group 47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79920" name="Line 48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1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2" name="Line 50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3" name="Line 51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4" name="Line 52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5" name="Line 53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32" name="Rectangle 6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79933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  <p:sp>
        <p:nvSpPr>
          <p:cNvPr id="79934" name="Rectangle 6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</p:spTree>
    <p:extLst>
      <p:ext uri="{BB962C8B-B14F-4D97-AF65-F5344CB8AC3E}">
        <p14:creationId xmlns:p14="http://schemas.microsoft.com/office/powerpoint/2010/main" val="3959169951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 rot="-5400000" flipH="1" flipV="1">
            <a:off x="4316412" y="1677988"/>
            <a:ext cx="1349375" cy="4159250"/>
          </a:xfrm>
          <a:custGeom>
            <a:avLst/>
            <a:gdLst>
              <a:gd name="G0" fmla="+- 6878 0 0"/>
              <a:gd name="G1" fmla="+- 21600 0 6878"/>
              <a:gd name="G2" fmla="*/ 6878 1 2"/>
              <a:gd name="G3" fmla="+- 21600 0 G2"/>
              <a:gd name="G4" fmla="+/ 6878 21600 2"/>
              <a:gd name="G5" fmla="+/ G1 0 2"/>
              <a:gd name="G6" fmla="*/ 21600 21600 6878"/>
              <a:gd name="G7" fmla="*/ G6 1 2"/>
              <a:gd name="G8" fmla="+- 21600 0 G7"/>
              <a:gd name="G9" fmla="*/ 21600 1 2"/>
              <a:gd name="G10" fmla="+- 6878 0 G9"/>
              <a:gd name="G11" fmla="?: G10 G8 0"/>
              <a:gd name="G12" fmla="?: G10 G7 21600"/>
              <a:gd name="T0" fmla="*/ 18161 w 21600"/>
              <a:gd name="T1" fmla="*/ 10800 h 21600"/>
              <a:gd name="T2" fmla="*/ 10800 w 21600"/>
              <a:gd name="T3" fmla="*/ 21600 h 21600"/>
              <a:gd name="T4" fmla="*/ 3439 w 21600"/>
              <a:gd name="T5" fmla="*/ 10800 h 21600"/>
              <a:gd name="T6" fmla="*/ 10800 w 21600"/>
              <a:gd name="T7" fmla="*/ 0 h 21600"/>
              <a:gd name="T8" fmla="*/ 5239 w 21600"/>
              <a:gd name="T9" fmla="*/ 5239 h 21600"/>
              <a:gd name="T10" fmla="*/ 16361 w 21600"/>
              <a:gd name="T11" fmla="*/ 163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878" y="21600"/>
                </a:lnTo>
                <a:lnTo>
                  <a:pt x="1472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99">
                  <a:gamma/>
                  <a:tint val="70196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rgbClr val="00CC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rc 7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rc 8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6848475" y="3067050"/>
            <a:ext cx="458788" cy="1373188"/>
          </a:xfrm>
          <a:custGeom>
            <a:avLst/>
            <a:gdLst>
              <a:gd name="T0" fmla="*/ 0 w 289"/>
              <a:gd name="T1" fmla="*/ 0 h 865"/>
              <a:gd name="T2" fmla="*/ 288 w 289"/>
              <a:gd name="T3" fmla="*/ 0 h 865"/>
              <a:gd name="T4" fmla="*/ 288 w 289"/>
              <a:gd name="T5" fmla="*/ 864 h 865"/>
              <a:gd name="T6" fmla="*/ 0 w 289"/>
              <a:gd name="T7" fmla="*/ 864 h 865"/>
              <a:gd name="T8" fmla="*/ 144 w 289"/>
              <a:gd name="T9" fmla="*/ 720 h 865"/>
              <a:gd name="T10" fmla="*/ 0 w 289"/>
              <a:gd name="T11" fmla="*/ 576 h 865"/>
              <a:gd name="T12" fmla="*/ 144 w 289"/>
              <a:gd name="T13" fmla="*/ 432 h 865"/>
              <a:gd name="T14" fmla="*/ 0 w 289"/>
              <a:gd name="T15" fmla="*/ 288 h 865"/>
              <a:gd name="T16" fmla="*/ 144 w 289"/>
              <a:gd name="T17" fmla="*/ 144 h 865"/>
              <a:gd name="T18" fmla="*/ 0 w 289"/>
              <a:gd name="T19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865">
                <a:moveTo>
                  <a:pt x="0" y="0"/>
                </a:moveTo>
                <a:lnTo>
                  <a:pt x="288" y="0"/>
                </a:lnTo>
                <a:lnTo>
                  <a:pt x="288" y="864"/>
                </a:lnTo>
                <a:lnTo>
                  <a:pt x="0" y="864"/>
                </a:lnTo>
                <a:lnTo>
                  <a:pt x="144" y="720"/>
                </a:lnTo>
                <a:lnTo>
                  <a:pt x="0" y="576"/>
                </a:lnTo>
                <a:lnTo>
                  <a:pt x="144" y="432"/>
                </a:lnTo>
                <a:lnTo>
                  <a:pt x="0" y="288"/>
                </a:lnTo>
                <a:lnTo>
                  <a:pt x="144" y="144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699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648450" y="4857750"/>
            <a:ext cx="165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Reflector (prismatic)</a:t>
            </a:r>
          </a:p>
        </p:txBody>
      </p:sp>
      <p:grpSp>
        <p:nvGrpSpPr>
          <p:cNvPr id="81935" name="Group 15"/>
          <p:cNvGrpSpPr>
            <a:grpSpLocks/>
          </p:cNvGrpSpPr>
          <p:nvPr/>
        </p:nvGrpSpPr>
        <p:grpSpPr bwMode="auto">
          <a:xfrm>
            <a:off x="3063875" y="2627313"/>
            <a:ext cx="4997450" cy="2020887"/>
            <a:chOff x="1930" y="1655"/>
            <a:chExt cx="3148" cy="1273"/>
          </a:xfrm>
        </p:grpSpPr>
        <p:sp>
          <p:nvSpPr>
            <p:cNvPr id="81936" name="Arc 16"/>
            <p:cNvSpPr>
              <a:spLocks/>
            </p:cNvSpPr>
            <p:nvPr/>
          </p:nvSpPr>
          <p:spPr bwMode="auto">
            <a:xfrm rot="20460000">
              <a:off x="1930" y="1655"/>
              <a:ext cx="3144" cy="1191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3451"/>
                <a:gd name="T2" fmla="*/ 21528 w 21607"/>
                <a:gd name="T3" fmla="*/ 23451 h 23451"/>
                <a:gd name="T4" fmla="*/ 7 w 21607"/>
                <a:gd name="T5" fmla="*/ 21600 h 2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3451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</a:path>
                <a:path w="21607" h="23451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6" y="0"/>
                    <a:pt x="21607" y="9670"/>
                    <a:pt x="21607" y="21600"/>
                  </a:cubicBezTo>
                  <a:cubicBezTo>
                    <a:pt x="21607" y="22217"/>
                    <a:pt x="21580" y="22835"/>
                    <a:pt x="21527" y="23450"/>
                  </a:cubicBezTo>
                  <a:lnTo>
                    <a:pt x="7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7" name="Arc 17"/>
            <p:cNvSpPr>
              <a:spLocks/>
            </p:cNvSpPr>
            <p:nvPr/>
          </p:nvSpPr>
          <p:spPr bwMode="auto">
            <a:xfrm rot="11940000">
              <a:off x="1935" y="1738"/>
              <a:ext cx="3143" cy="11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 w 21600"/>
                <a:gd name="T1" fmla="*/ 23452 h 23452"/>
                <a:gd name="T2" fmla="*/ 21593 w 21600"/>
                <a:gd name="T3" fmla="*/ 0 h 23452"/>
                <a:gd name="T4" fmla="*/ 21600 w 21600"/>
                <a:gd name="T5" fmla="*/ 21600 h 2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52" fill="none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</a:path>
                <a:path w="21600" h="23452" stroke="0" extrusionOk="0">
                  <a:moveTo>
                    <a:pt x="79" y="23452"/>
                  </a:moveTo>
                  <a:cubicBezTo>
                    <a:pt x="26" y="22836"/>
                    <a:pt x="0" y="22218"/>
                    <a:pt x="0" y="21600"/>
                  </a:cubicBezTo>
                  <a:cubicBezTo>
                    <a:pt x="-1" y="9673"/>
                    <a:pt x="9666" y="3"/>
                    <a:pt x="2159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4791075" y="3892550"/>
            <a:ext cx="214312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9" name="Group 19"/>
          <p:cNvGrpSpPr>
            <a:grpSpLocks/>
          </p:cNvGrpSpPr>
          <p:nvPr/>
        </p:nvGrpSpPr>
        <p:grpSpPr bwMode="auto">
          <a:xfrm>
            <a:off x="2905125" y="3619500"/>
            <a:ext cx="4038600" cy="0"/>
            <a:chOff x="1830" y="2280"/>
            <a:chExt cx="2544" cy="0"/>
          </a:xfrm>
        </p:grpSpPr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1830" y="2280"/>
              <a:ext cx="130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>
              <a:off x="3120" y="2280"/>
              <a:ext cx="1254" cy="0"/>
            </a:xfrm>
            <a:prstGeom prst="line">
              <a:avLst/>
            </a:prstGeom>
            <a:noFill/>
            <a:ln w="12699">
              <a:solidFill>
                <a:srgbClr val="C6072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2905125" y="3895725"/>
            <a:ext cx="1924050" cy="0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6934200" y="3622675"/>
            <a:ext cx="0" cy="1365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6932613" y="3736975"/>
            <a:ext cx="0" cy="161925"/>
          </a:xfrm>
          <a:prstGeom prst="line">
            <a:avLst/>
          </a:prstGeom>
          <a:noFill/>
          <a:ln w="12699">
            <a:solidFill>
              <a:srgbClr val="C6072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959350" y="1635125"/>
            <a:ext cx="111125" cy="10922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107504" y="5755903"/>
            <a:ext cx="6407671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285750" indent="-28575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Sensing distance : 1/2 to 1/3 of through-beam type</a:t>
            </a:r>
          </a:p>
          <a:p>
            <a:pPr marL="285750" indent="-28575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Not suitable for reflective or transparent </a:t>
            </a:r>
            <a:r>
              <a:rPr lang="en-GB" sz="2000" b="1" dirty="0" smtClean="0"/>
              <a:t>targets</a:t>
            </a:r>
            <a:endParaRPr lang="en-GB" sz="2000" b="1" dirty="0"/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81948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53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1954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57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58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1959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0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1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1963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4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69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1" name="Rectangle 51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Retro reflective</a:t>
            </a:r>
          </a:p>
        </p:txBody>
      </p:sp>
      <p:sp>
        <p:nvSpPr>
          <p:cNvPr id="81975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1977" name="Rectangle 5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(Retro-reflective)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993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86020" name="Arc 4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1" name="Arc 5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4860925" y="19399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026025" y="20637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Target</a:t>
            </a:r>
          </a:p>
        </p:txBody>
      </p: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1562100" y="3435350"/>
            <a:ext cx="1828800" cy="1660525"/>
            <a:chOff x="984" y="2164"/>
            <a:chExt cx="1152" cy="1046"/>
          </a:xfrm>
        </p:grpSpPr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984" y="3018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endParaRPr lang="en-US" sz="1400"/>
            </a:p>
          </p:txBody>
        </p:sp>
        <p:grpSp>
          <p:nvGrpSpPr>
            <p:cNvPr id="86033" name="Group 17"/>
            <p:cNvGrpSpPr>
              <a:grpSpLocks/>
            </p:cNvGrpSpPr>
            <p:nvPr/>
          </p:nvGrpSpPr>
          <p:grpSpPr bwMode="auto">
            <a:xfrm>
              <a:off x="1139" y="2164"/>
              <a:ext cx="681" cy="712"/>
              <a:chOff x="1139" y="2164"/>
              <a:chExt cx="681" cy="712"/>
            </a:xfrm>
          </p:grpSpPr>
          <p:sp>
            <p:nvSpPr>
              <p:cNvPr id="86034" name="Oval 18"/>
              <p:cNvSpPr>
                <a:spLocks noChangeArrowheads="1"/>
              </p:cNvSpPr>
              <p:nvPr/>
            </p:nvSpPr>
            <p:spPr bwMode="auto">
              <a:xfrm>
                <a:off x="1306" y="2224"/>
                <a:ext cx="172" cy="76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5" name="Rectangle 19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472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auto">
              <a:xfrm>
                <a:off x="1542" y="2374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Arc 21"/>
              <p:cNvSpPr>
                <a:spLocks/>
              </p:cNvSpPr>
              <p:nvPr/>
            </p:nvSpPr>
            <p:spPr bwMode="auto">
              <a:xfrm>
                <a:off x="1139" y="2771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8" name="Arc 22"/>
              <p:cNvSpPr>
                <a:spLocks/>
              </p:cNvSpPr>
              <p:nvPr/>
            </p:nvSpPr>
            <p:spPr bwMode="auto">
              <a:xfrm>
                <a:off x="1157" y="2795"/>
                <a:ext cx="164" cy="6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6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22"/>
                      <a:pt x="9590" y="72"/>
                      <a:pt x="2146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auto">
              <a:xfrm>
                <a:off x="1542" y="2206"/>
                <a:ext cx="212" cy="168"/>
              </a:xfrm>
              <a:prstGeom prst="ellipse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0" name="Rectangle 24"/>
              <p:cNvSpPr>
                <a:spLocks noChangeArrowheads="1"/>
              </p:cNvSpPr>
              <p:nvPr/>
            </p:nvSpPr>
            <p:spPr bwMode="auto">
              <a:xfrm>
                <a:off x="1348" y="2164"/>
                <a:ext cx="376" cy="71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9804"/>
                      <a:invGamma/>
                    </a:scheme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1324" y="2712"/>
                <a:ext cx="20" cy="136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2" name="Rectangle 26"/>
              <p:cNvSpPr>
                <a:spLocks noChangeArrowheads="1"/>
              </p:cNvSpPr>
              <p:nvPr/>
            </p:nvSpPr>
            <p:spPr bwMode="auto">
              <a:xfrm>
                <a:off x="1308" y="2744"/>
                <a:ext cx="10" cy="70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43" name="Rectangle 27"/>
              <p:cNvSpPr>
                <a:spLocks noChangeArrowheads="1"/>
              </p:cNvSpPr>
              <p:nvPr/>
            </p:nvSpPr>
            <p:spPr bwMode="auto">
              <a:xfrm>
                <a:off x="1540" y="2204"/>
                <a:ext cx="18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l" defTabSz="762000">
                  <a:spcBef>
                    <a:spcPct val="50000"/>
                  </a:spcBef>
                </a:pPr>
                <a:r>
                  <a:rPr lang="en-GB" sz="1200" b="1"/>
                  <a:t>T</a:t>
                </a:r>
              </a:p>
              <a:p>
                <a:pPr algn="l" defTabSz="762000">
                  <a:spcBef>
                    <a:spcPct val="50000"/>
                  </a:spcBef>
                </a:pPr>
                <a:r>
                  <a:rPr lang="en-GB" sz="1200" b="1"/>
                  <a:t>R</a:t>
                </a:r>
              </a:p>
            </p:txBody>
          </p:sp>
        </p:grpSp>
      </p:grp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Rectangle 36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53" name="Group 37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6054" name="AutoShape 38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40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57" name="Freeform 41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8" name="Group 42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6059" name="Line 43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0" name="Line 44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1" name="Line 45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2" name="Group 46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6063" name="Line 47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4" name="Line 48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5" name="Line 49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6" name="Line 50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7" name="Line 51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8" name="Line 52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69" name="Line 53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0" name="Line 54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6072" name="Rectangle 5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86073" name="Rectangle 57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6846670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 animBg="1"/>
      <p:bldP spid="86030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88077" name="Arc 13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8" name="Arc 14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4860925" y="23971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88092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88093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4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097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88098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0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01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02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88103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4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5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06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88107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8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9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0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1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2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88116" name="Rectangle 5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88117" name="Rectangle 53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263305389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0124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2895600" y="3295650"/>
            <a:ext cx="1958975" cy="2889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2901950" y="3365500"/>
            <a:ext cx="3340100" cy="2444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2908300" y="3632200"/>
            <a:ext cx="3765550" cy="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2895600" y="3667125"/>
            <a:ext cx="2717800" cy="358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2898775" y="3644900"/>
            <a:ext cx="3355975" cy="2603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4860925" y="283210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3892550" y="3022600"/>
            <a:ext cx="962025" cy="266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45" name="Group 33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0146" name="AutoShape 34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49" name="Freeform 37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50" name="Group 38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0151" name="Line 39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2" name="Line 40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3" name="Line 41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54" name="Group 42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0155" name="Line 43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6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7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8" name="Line 46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9" name="Line 47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60" name="Line 48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63" name="Rectangle 5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0164" name="Rectangle 5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0165" name="Rectangle 53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492402915"/>
      </p:ext>
    </p:extLst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2172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895600" y="3295650"/>
            <a:ext cx="1958975" cy="2889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901950" y="346075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2908300" y="3629025"/>
            <a:ext cx="1949450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2895600" y="3667125"/>
            <a:ext cx="2717800" cy="3587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2898775" y="364490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4860925" y="328930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3892550" y="3022600"/>
            <a:ext cx="962025" cy="266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2895600" y="3794125"/>
            <a:ext cx="1958975" cy="88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194" name="Group 3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2195" name="AutoShape 3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7" name="Line 3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98" name="Freeform 3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9" name="Group 3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2200" name="Line 4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1" name="Line 4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2" name="Line 4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03" name="Group 4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2204" name="Line 4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5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6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7" name="Line 4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8" name="Line 4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9" name="Line 4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0" name="Line 5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2" name="Rectangle 52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2213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509259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4220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22" name="Line 14"/>
          <p:cNvSpPr>
            <a:spLocks noChangeShapeType="1"/>
          </p:cNvSpPr>
          <p:nvPr/>
        </p:nvSpPr>
        <p:spPr bwMode="auto">
          <a:xfrm flipV="1">
            <a:off x="2895600" y="3190875"/>
            <a:ext cx="2682875" cy="393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2901950" y="3362325"/>
            <a:ext cx="3336925" cy="2476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V="1">
            <a:off x="2908300" y="3629025"/>
            <a:ext cx="376237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2895600" y="3667125"/>
            <a:ext cx="1958975" cy="2603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898775" y="3644900"/>
            <a:ext cx="1955800" cy="1492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860925" y="3714750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895600" y="3794125"/>
            <a:ext cx="1958975" cy="88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3848100" y="3927475"/>
            <a:ext cx="1003300" cy="257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4237" name="Group 29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4238" name="Line 30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9" name="Line 31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0" name="Line 32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Rectangle 33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42" name="Group 34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4243" name="AutoShape 35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4" name="Line 36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5" name="Line 37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47" name="Group 39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4248" name="Line 40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9" name="Line 41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0" name="Line 42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4252" name="Line 44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3" name="Line 45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4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5" name="Line 47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6" name="Line 48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7" name="Line 49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58" name="Line 50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4261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622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3016250" y="2903538"/>
            <a:ext cx="3678238" cy="1447800"/>
            <a:chOff x="1900" y="1829"/>
            <a:chExt cx="2317" cy="912"/>
          </a:xfrm>
        </p:grpSpPr>
        <p:sp>
          <p:nvSpPr>
            <p:cNvPr id="96268" name="Arc 12"/>
            <p:cNvSpPr>
              <a:spLocks/>
            </p:cNvSpPr>
            <p:nvPr/>
          </p:nvSpPr>
          <p:spPr bwMode="auto">
            <a:xfrm rot="20460000">
              <a:off x="1900" y="1829"/>
              <a:ext cx="2315" cy="854"/>
            </a:xfrm>
            <a:custGeom>
              <a:avLst/>
              <a:gdLst>
                <a:gd name="G0" fmla="+- 9 0 0"/>
                <a:gd name="G1" fmla="+- 21600 0 0"/>
                <a:gd name="G2" fmla="+- 21600 0 0"/>
                <a:gd name="T0" fmla="*/ 0 w 21609"/>
                <a:gd name="T1" fmla="*/ 0 h 23441"/>
                <a:gd name="T2" fmla="*/ 21530 w 21609"/>
                <a:gd name="T3" fmla="*/ 23441 h 23441"/>
                <a:gd name="T4" fmla="*/ 9 w 21609"/>
                <a:gd name="T5" fmla="*/ 21600 h 23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9" h="23441" fill="none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</a:path>
                <a:path w="21609" h="23441" stroke="0" extrusionOk="0">
                  <a:moveTo>
                    <a:pt x="0" y="0"/>
                  </a:moveTo>
                  <a:cubicBezTo>
                    <a:pt x="3" y="0"/>
                    <a:pt x="6" y="-1"/>
                    <a:pt x="9" y="0"/>
                  </a:cubicBezTo>
                  <a:cubicBezTo>
                    <a:pt x="11938" y="0"/>
                    <a:pt x="21609" y="9670"/>
                    <a:pt x="21609" y="21600"/>
                  </a:cubicBezTo>
                  <a:cubicBezTo>
                    <a:pt x="21609" y="22214"/>
                    <a:pt x="21582" y="22828"/>
                    <a:pt x="21530" y="23441"/>
                  </a:cubicBezTo>
                  <a:lnTo>
                    <a:pt x="9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Arc 13"/>
            <p:cNvSpPr>
              <a:spLocks/>
            </p:cNvSpPr>
            <p:nvPr/>
          </p:nvSpPr>
          <p:spPr bwMode="auto">
            <a:xfrm rot="11940000">
              <a:off x="1903" y="1888"/>
              <a:ext cx="2314" cy="8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600"/>
                <a:gd name="T1" fmla="*/ 23440 h 23440"/>
                <a:gd name="T2" fmla="*/ 21591 w 21600"/>
                <a:gd name="T3" fmla="*/ 0 h 23440"/>
                <a:gd name="T4" fmla="*/ 21600 w 21600"/>
                <a:gd name="T5" fmla="*/ 21600 h 2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40" fill="none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</a:path>
                <a:path w="21600" h="23440" stroke="0" extrusionOk="0">
                  <a:moveTo>
                    <a:pt x="78" y="23439"/>
                  </a:moveTo>
                  <a:cubicBezTo>
                    <a:pt x="26" y="22828"/>
                    <a:pt x="0" y="22214"/>
                    <a:pt x="0" y="21600"/>
                  </a:cubicBezTo>
                  <a:cubicBezTo>
                    <a:pt x="-1" y="9674"/>
                    <a:pt x="9665" y="4"/>
                    <a:pt x="2159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0" name="Line 14"/>
          <p:cNvSpPr>
            <a:spLocks noChangeShapeType="1"/>
          </p:cNvSpPr>
          <p:nvPr/>
        </p:nvSpPr>
        <p:spPr bwMode="auto">
          <a:xfrm flipV="1">
            <a:off x="2895600" y="3190875"/>
            <a:ext cx="2682875" cy="3937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V="1">
            <a:off x="2901950" y="3362325"/>
            <a:ext cx="3336925" cy="24765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2908300" y="3629025"/>
            <a:ext cx="3762375" cy="317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2895600" y="3667125"/>
            <a:ext cx="2679700" cy="3429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2898775" y="3644900"/>
            <a:ext cx="3346450" cy="238125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V="1">
            <a:off x="2892425" y="3228975"/>
            <a:ext cx="1727200" cy="3302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2892425" y="3695700"/>
            <a:ext cx="1693863" cy="304800"/>
          </a:xfrm>
          <a:prstGeom prst="line">
            <a:avLst/>
          </a:prstGeom>
          <a:noFill/>
          <a:ln w="12699">
            <a:solidFill>
              <a:srgbClr val="CC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860925" y="40735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Line 29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Rectangle 31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8" name="Group 32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6289" name="AutoShape 33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0" name="Line 34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1" name="Line 35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92" name="Freeform 36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6294" name="Line 38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5" name="Line 39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6" name="Line 40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97" name="Group 41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6298" name="Line 42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9" name="Line 43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0" name="Line 44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1" name="Line 45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2" name="Line 46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03" name="Line 47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304" name="Line 48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5" name="Line 49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6307" name="Rectangle 5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6308" name="Rectangle 52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26935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2073275" y="3530600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447925" y="37687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rc 5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rc 6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2447925" y="3502025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92125" y="3711575"/>
            <a:ext cx="171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 </a:t>
            </a:r>
            <a:r>
              <a:rPr lang="en-GB" sz="1600" b="1"/>
              <a:t>/</a:t>
            </a:r>
            <a:r>
              <a:rPr lang="en-GB" sz="1600"/>
              <a:t>Receiver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4860925" y="1939925"/>
            <a:ext cx="82550" cy="5207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7" name="Group 13"/>
          <p:cNvGrpSpPr>
            <a:grpSpLocks/>
          </p:cNvGrpSpPr>
          <p:nvPr/>
        </p:nvGrpSpPr>
        <p:grpSpPr bwMode="auto">
          <a:xfrm>
            <a:off x="2892425" y="2903538"/>
            <a:ext cx="3802063" cy="1447800"/>
            <a:chOff x="1822" y="1829"/>
            <a:chExt cx="2395" cy="912"/>
          </a:xfrm>
        </p:grpSpPr>
        <p:grpSp>
          <p:nvGrpSpPr>
            <p:cNvPr id="98318" name="Group 14"/>
            <p:cNvGrpSpPr>
              <a:grpSpLocks/>
            </p:cNvGrpSpPr>
            <p:nvPr/>
          </p:nvGrpSpPr>
          <p:grpSpPr bwMode="auto">
            <a:xfrm>
              <a:off x="1900" y="1829"/>
              <a:ext cx="2317" cy="912"/>
              <a:chOff x="1900" y="1829"/>
              <a:chExt cx="2317" cy="912"/>
            </a:xfrm>
          </p:grpSpPr>
          <p:sp>
            <p:nvSpPr>
              <p:cNvPr id="98319" name="Arc 15"/>
              <p:cNvSpPr>
                <a:spLocks/>
              </p:cNvSpPr>
              <p:nvPr/>
            </p:nvSpPr>
            <p:spPr bwMode="auto">
              <a:xfrm rot="20460000">
                <a:off x="1900" y="1829"/>
                <a:ext cx="2315" cy="854"/>
              </a:xfrm>
              <a:custGeom>
                <a:avLst/>
                <a:gdLst>
                  <a:gd name="G0" fmla="+- 9 0 0"/>
                  <a:gd name="G1" fmla="+- 21600 0 0"/>
                  <a:gd name="G2" fmla="+- 21600 0 0"/>
                  <a:gd name="T0" fmla="*/ 0 w 21609"/>
                  <a:gd name="T1" fmla="*/ 0 h 23441"/>
                  <a:gd name="T2" fmla="*/ 21530 w 21609"/>
                  <a:gd name="T3" fmla="*/ 23441 h 23441"/>
                  <a:gd name="T4" fmla="*/ 9 w 21609"/>
                  <a:gd name="T5" fmla="*/ 21600 h 23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9" h="23441" fill="none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</a:path>
                  <a:path w="21609" h="23441" stroke="0" extrusionOk="0">
                    <a:moveTo>
                      <a:pt x="0" y="0"/>
                    </a:moveTo>
                    <a:cubicBezTo>
                      <a:pt x="3" y="0"/>
                      <a:pt x="6" y="-1"/>
                      <a:pt x="9" y="0"/>
                    </a:cubicBezTo>
                    <a:cubicBezTo>
                      <a:pt x="11938" y="0"/>
                      <a:pt x="21609" y="9670"/>
                      <a:pt x="21609" y="21600"/>
                    </a:cubicBezTo>
                    <a:cubicBezTo>
                      <a:pt x="21609" y="22214"/>
                      <a:pt x="21582" y="22828"/>
                      <a:pt x="21530" y="23441"/>
                    </a:cubicBezTo>
                    <a:lnTo>
                      <a:pt x="9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0" name="Arc 16"/>
              <p:cNvSpPr>
                <a:spLocks/>
              </p:cNvSpPr>
              <p:nvPr/>
            </p:nvSpPr>
            <p:spPr bwMode="auto">
              <a:xfrm rot="11940000">
                <a:off x="1903" y="1888"/>
                <a:ext cx="2314" cy="85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8 w 21600"/>
                  <a:gd name="T1" fmla="*/ 23440 h 23440"/>
                  <a:gd name="T2" fmla="*/ 21591 w 21600"/>
                  <a:gd name="T3" fmla="*/ 0 h 23440"/>
                  <a:gd name="T4" fmla="*/ 21600 w 21600"/>
                  <a:gd name="T5" fmla="*/ 21600 h 2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440" fill="none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</a:path>
                  <a:path w="21600" h="23440" stroke="0" extrusionOk="0">
                    <a:moveTo>
                      <a:pt x="78" y="23439"/>
                    </a:moveTo>
                    <a:cubicBezTo>
                      <a:pt x="26" y="22828"/>
                      <a:pt x="0" y="22214"/>
                      <a:pt x="0" y="21600"/>
                    </a:cubicBezTo>
                    <a:cubicBezTo>
                      <a:pt x="-1" y="9674"/>
                      <a:pt x="9665" y="4"/>
                      <a:pt x="2159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699" cap="rnd">
                <a:solidFill>
                  <a:srgbClr val="CC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 flipV="1">
              <a:off x="1824" y="2008"/>
              <a:ext cx="1700" cy="25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 flipV="1">
              <a:off x="1828" y="2120"/>
              <a:ext cx="2104" cy="15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1832" y="2288"/>
              <a:ext cx="2372" cy="0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1824" y="2310"/>
              <a:ext cx="1712" cy="226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1826" y="2296"/>
              <a:ext cx="2114" cy="164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 flipV="1">
              <a:off x="1822" y="2034"/>
              <a:ext cx="1088" cy="208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>
              <a:off x="1822" y="2328"/>
              <a:ext cx="1067" cy="192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304800" y="4981575"/>
            <a:ext cx="8499475" cy="16318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Sensing distance: much less than reflex type, actual distance depends on colour and reflective nature of the surface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Larger targets result in longer sensing distances </a:t>
            </a:r>
          </a:p>
          <a:p>
            <a:pPr marL="342900" indent="-342900" algn="l" defTabSz="7620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b="1" dirty="0"/>
              <a:t>Not suitable for dirty environments</a:t>
            </a:r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2444750" y="3498850"/>
            <a:ext cx="285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200" b="1"/>
              <a:t>T</a:t>
            </a:r>
          </a:p>
          <a:p>
            <a:pPr algn="l" defTabSz="762000">
              <a:spcBef>
                <a:spcPct val="50000"/>
              </a:spcBef>
            </a:pPr>
            <a:r>
              <a:rPr lang="en-GB" sz="1200" b="1"/>
              <a:t>R</a:t>
            </a:r>
          </a:p>
        </p:txBody>
      </p:sp>
      <p:grpSp>
        <p:nvGrpSpPr>
          <p:cNvPr id="98334" name="Group 30"/>
          <p:cNvGrpSpPr>
            <a:grpSpLocks/>
          </p:cNvGrpSpPr>
          <p:nvPr/>
        </p:nvGrpSpPr>
        <p:grpSpPr bwMode="auto">
          <a:xfrm>
            <a:off x="7808913" y="1643063"/>
            <a:ext cx="725487" cy="973137"/>
            <a:chOff x="1662" y="275"/>
            <a:chExt cx="457" cy="613"/>
          </a:xfrm>
        </p:grpSpPr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 flipV="1">
              <a:off x="1777" y="275"/>
              <a:ext cx="0" cy="197"/>
            </a:xfrm>
            <a:prstGeom prst="line">
              <a:avLst/>
            </a:prstGeom>
            <a:noFill/>
            <a:ln w="12699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>
              <a:off x="1780" y="690"/>
              <a:ext cx="0" cy="198"/>
            </a:xfrm>
            <a:prstGeom prst="line">
              <a:avLst/>
            </a:prstGeom>
            <a:noFill/>
            <a:ln w="12699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>
              <a:off x="1886" y="587"/>
              <a:ext cx="233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1662" y="476"/>
              <a:ext cx="234" cy="22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39" name="Group 35"/>
            <p:cNvGrpSpPr>
              <a:grpSpLocks/>
            </p:cNvGrpSpPr>
            <p:nvPr/>
          </p:nvGrpSpPr>
          <p:grpSpPr bwMode="auto">
            <a:xfrm>
              <a:off x="1686" y="491"/>
              <a:ext cx="60" cy="59"/>
              <a:chOff x="1686" y="491"/>
              <a:chExt cx="60" cy="59"/>
            </a:xfrm>
          </p:grpSpPr>
          <p:sp>
            <p:nvSpPr>
              <p:cNvPr id="98340" name="AutoShape 36"/>
              <p:cNvSpPr>
                <a:spLocks noChangeArrowheads="1"/>
              </p:cNvSpPr>
              <p:nvPr/>
            </p:nvSpPr>
            <p:spPr bwMode="auto">
              <a:xfrm>
                <a:off x="1686" y="491"/>
                <a:ext cx="60" cy="59"/>
              </a:xfrm>
              <a:prstGeom prst="diamond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1" name="Line 37"/>
              <p:cNvSpPr>
                <a:spLocks noChangeShapeType="1"/>
              </p:cNvSpPr>
              <p:nvPr/>
            </p:nvSpPr>
            <p:spPr bwMode="auto">
              <a:xfrm>
                <a:off x="1707" y="497"/>
                <a:ext cx="0" cy="48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2" name="Line 38"/>
              <p:cNvSpPr>
                <a:spLocks noChangeShapeType="1"/>
              </p:cNvSpPr>
              <p:nvPr/>
            </p:nvSpPr>
            <p:spPr bwMode="auto">
              <a:xfrm>
                <a:off x="1725" y="496"/>
                <a:ext cx="0" cy="4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43" name="Freeform 39"/>
            <p:cNvSpPr>
              <a:spLocks/>
            </p:cNvSpPr>
            <p:nvPr/>
          </p:nvSpPr>
          <p:spPr bwMode="auto">
            <a:xfrm>
              <a:off x="1928" y="530"/>
              <a:ext cx="68" cy="30"/>
            </a:xfrm>
            <a:custGeom>
              <a:avLst/>
              <a:gdLst>
                <a:gd name="T0" fmla="*/ 0 w 68"/>
                <a:gd name="T1" fmla="*/ 29 h 30"/>
                <a:gd name="T2" fmla="*/ 19 w 68"/>
                <a:gd name="T3" fmla="*/ 29 h 30"/>
                <a:gd name="T4" fmla="*/ 19 w 68"/>
                <a:gd name="T5" fmla="*/ 0 h 30"/>
                <a:gd name="T6" fmla="*/ 47 w 68"/>
                <a:gd name="T7" fmla="*/ 0 h 30"/>
                <a:gd name="T8" fmla="*/ 47 w 68"/>
                <a:gd name="T9" fmla="*/ 29 h 30"/>
                <a:gd name="T10" fmla="*/ 67 w 6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0">
                  <a:moveTo>
                    <a:pt x="0" y="29"/>
                  </a:moveTo>
                  <a:lnTo>
                    <a:pt x="19" y="29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67" y="29"/>
                  </a:lnTo>
                </a:path>
              </a:pathLst>
            </a:custGeom>
            <a:noFill/>
            <a:ln w="12699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44" name="Group 40"/>
            <p:cNvGrpSpPr>
              <a:grpSpLocks/>
            </p:cNvGrpSpPr>
            <p:nvPr/>
          </p:nvGrpSpPr>
          <p:grpSpPr bwMode="auto">
            <a:xfrm>
              <a:off x="1718" y="658"/>
              <a:ext cx="115" cy="15"/>
              <a:chOff x="1718" y="658"/>
              <a:chExt cx="115" cy="15"/>
            </a:xfrm>
          </p:grpSpPr>
          <p:sp>
            <p:nvSpPr>
              <p:cNvPr id="98345" name="Line 41"/>
              <p:cNvSpPr>
                <a:spLocks noChangeShapeType="1"/>
              </p:cNvSpPr>
              <p:nvPr/>
            </p:nvSpPr>
            <p:spPr bwMode="auto">
              <a:xfrm>
                <a:off x="1718" y="673"/>
                <a:ext cx="3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6" name="Line 42"/>
              <p:cNvSpPr>
                <a:spLocks noChangeShapeType="1"/>
              </p:cNvSpPr>
              <p:nvPr/>
            </p:nvSpPr>
            <p:spPr bwMode="auto">
              <a:xfrm>
                <a:off x="1800" y="673"/>
                <a:ext cx="33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7" name="Line 43"/>
              <p:cNvSpPr>
                <a:spLocks noChangeShapeType="1"/>
              </p:cNvSpPr>
              <p:nvPr/>
            </p:nvSpPr>
            <p:spPr bwMode="auto">
              <a:xfrm flipV="1">
                <a:off x="1756" y="658"/>
                <a:ext cx="44" cy="1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348" name="Group 44"/>
            <p:cNvGrpSpPr>
              <a:grpSpLocks/>
            </p:cNvGrpSpPr>
            <p:nvPr/>
          </p:nvGrpSpPr>
          <p:grpSpPr bwMode="auto">
            <a:xfrm>
              <a:off x="1696" y="583"/>
              <a:ext cx="90" cy="46"/>
              <a:chOff x="1696" y="583"/>
              <a:chExt cx="90" cy="46"/>
            </a:xfrm>
          </p:grpSpPr>
          <p:sp>
            <p:nvSpPr>
              <p:cNvPr id="98349" name="Line 45"/>
              <p:cNvSpPr>
                <a:spLocks noChangeShapeType="1"/>
              </p:cNvSpPr>
              <p:nvPr/>
            </p:nvSpPr>
            <p:spPr bwMode="auto">
              <a:xfrm>
                <a:off x="1696" y="606"/>
                <a:ext cx="2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0" name="Line 46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1" name="Line 47"/>
              <p:cNvSpPr>
                <a:spLocks noChangeShapeType="1"/>
              </p:cNvSpPr>
              <p:nvPr/>
            </p:nvSpPr>
            <p:spPr bwMode="auto">
              <a:xfrm>
                <a:off x="1722" y="583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2" name="Line 48"/>
              <p:cNvSpPr>
                <a:spLocks noChangeShapeType="1"/>
              </p:cNvSpPr>
              <p:nvPr/>
            </p:nvSpPr>
            <p:spPr bwMode="auto">
              <a:xfrm flipH="1">
                <a:off x="1722" y="606"/>
                <a:ext cx="32" cy="2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3" name="Line 49"/>
              <p:cNvSpPr>
                <a:spLocks noChangeShapeType="1"/>
              </p:cNvSpPr>
              <p:nvPr/>
            </p:nvSpPr>
            <p:spPr bwMode="auto">
              <a:xfrm>
                <a:off x="1754" y="606"/>
                <a:ext cx="32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54" name="Line 50"/>
              <p:cNvSpPr>
                <a:spLocks noChangeShapeType="1"/>
              </p:cNvSpPr>
              <p:nvPr/>
            </p:nvSpPr>
            <p:spPr bwMode="auto">
              <a:xfrm>
                <a:off x="1754" y="583"/>
                <a:ext cx="0" cy="46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55" name="Line 51"/>
            <p:cNvSpPr>
              <a:spLocks noChangeShapeType="1"/>
            </p:cNvSpPr>
            <p:nvPr/>
          </p:nvSpPr>
          <p:spPr bwMode="auto">
            <a:xfrm flipV="1">
              <a:off x="1741" y="551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 flipV="1">
              <a:off x="1753" y="562"/>
              <a:ext cx="15" cy="1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57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(Diffuse)</a:t>
            </a:r>
            <a:endParaRPr lang="en-GB"/>
          </a:p>
        </p:txBody>
      </p:sp>
      <p:sp>
        <p:nvSpPr>
          <p:cNvPr id="98358" name="Rectangle 54"/>
          <p:cNvSpPr>
            <a:spLocks noChangeArrowheads="1"/>
          </p:cNvSpPr>
          <p:nvPr/>
        </p:nvSpPr>
        <p:spPr bwMode="auto">
          <a:xfrm>
            <a:off x="381000" y="2117725"/>
            <a:ext cx="299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Type : Diffuse</a:t>
            </a:r>
          </a:p>
        </p:txBody>
      </p:sp>
    </p:spTree>
    <p:extLst>
      <p:ext uri="{BB962C8B-B14F-4D97-AF65-F5344CB8AC3E}">
        <p14:creationId xmlns:p14="http://schemas.microsoft.com/office/powerpoint/2010/main" val="1783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37964" name="Group 76"/>
          <p:cNvGrpSpPr>
            <a:grpSpLocks/>
          </p:cNvGrpSpPr>
          <p:nvPr/>
        </p:nvGrpSpPr>
        <p:grpSpPr bwMode="auto">
          <a:xfrm>
            <a:off x="2535238" y="3003550"/>
            <a:ext cx="477837" cy="730250"/>
            <a:chOff x="1286" y="3187"/>
            <a:chExt cx="301" cy="460"/>
          </a:xfrm>
        </p:grpSpPr>
        <p:sp>
          <p:nvSpPr>
            <p:cNvPr id="37965" name="Oval 77"/>
            <p:cNvSpPr>
              <a:spLocks noChangeArrowheads="1"/>
            </p:cNvSpPr>
            <p:nvPr/>
          </p:nvSpPr>
          <p:spPr bwMode="auto">
            <a:xfrm>
              <a:off x="1286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Oval 78"/>
            <p:cNvSpPr>
              <a:spLocks noChangeArrowheads="1"/>
            </p:cNvSpPr>
            <p:nvPr/>
          </p:nvSpPr>
          <p:spPr bwMode="auto">
            <a:xfrm>
              <a:off x="133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Oval 79"/>
            <p:cNvSpPr>
              <a:spLocks noChangeArrowheads="1"/>
            </p:cNvSpPr>
            <p:nvPr/>
          </p:nvSpPr>
          <p:spPr bwMode="auto">
            <a:xfrm>
              <a:off x="139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68" name="Group 80"/>
          <p:cNvGrpSpPr>
            <a:grpSpLocks/>
          </p:cNvGrpSpPr>
          <p:nvPr/>
        </p:nvGrpSpPr>
        <p:grpSpPr bwMode="auto">
          <a:xfrm>
            <a:off x="2820988" y="3003550"/>
            <a:ext cx="477837" cy="730250"/>
            <a:chOff x="1466" y="3187"/>
            <a:chExt cx="301" cy="460"/>
          </a:xfrm>
        </p:grpSpPr>
        <p:sp>
          <p:nvSpPr>
            <p:cNvPr id="37969" name="Oval 81"/>
            <p:cNvSpPr>
              <a:spLocks noChangeArrowheads="1"/>
            </p:cNvSpPr>
            <p:nvPr/>
          </p:nvSpPr>
          <p:spPr bwMode="auto">
            <a:xfrm>
              <a:off x="1466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0" name="Oval 82"/>
            <p:cNvSpPr>
              <a:spLocks noChangeArrowheads="1"/>
            </p:cNvSpPr>
            <p:nvPr/>
          </p:nvSpPr>
          <p:spPr bwMode="auto">
            <a:xfrm>
              <a:off x="151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1577" y="3187"/>
              <a:ext cx="190" cy="4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144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73" name="Line 85"/>
          <p:cNvSpPr>
            <a:spLocks noChangeShapeType="1"/>
          </p:cNvSpPr>
          <p:nvPr/>
        </p:nvSpPr>
        <p:spPr bwMode="auto">
          <a:xfrm>
            <a:off x="827088" y="2997200"/>
            <a:ext cx="187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4" name="Line 86"/>
          <p:cNvSpPr>
            <a:spLocks noChangeShapeType="1"/>
          </p:cNvSpPr>
          <p:nvPr/>
        </p:nvSpPr>
        <p:spPr bwMode="auto">
          <a:xfrm>
            <a:off x="313213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 flipH="1">
            <a:off x="827088" y="39338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3492500" y="2492375"/>
            <a:ext cx="142875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77" name="Text Box 89"/>
          <p:cNvSpPr txBox="1">
            <a:spLocks noChangeArrowheads="1"/>
          </p:cNvSpPr>
          <p:nvPr/>
        </p:nvSpPr>
        <p:spPr bwMode="auto">
          <a:xfrm>
            <a:off x="755650" y="1557338"/>
            <a:ext cx="3528318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Inductive proximity sensor</a:t>
            </a:r>
            <a:endParaRPr lang="en-US" sz="2000" b="1" dirty="0"/>
          </a:p>
        </p:txBody>
      </p:sp>
      <p:sp>
        <p:nvSpPr>
          <p:cNvPr id="37978" name="Line 90"/>
          <p:cNvSpPr>
            <a:spLocks noChangeShapeType="1"/>
          </p:cNvSpPr>
          <p:nvPr/>
        </p:nvSpPr>
        <p:spPr bwMode="auto">
          <a:xfrm>
            <a:off x="6732588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9" name="Line 91"/>
          <p:cNvSpPr>
            <a:spLocks noChangeShapeType="1"/>
          </p:cNvSpPr>
          <p:nvPr/>
        </p:nvSpPr>
        <p:spPr bwMode="auto">
          <a:xfrm flipH="1">
            <a:off x="6227763" y="30686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0" name="Line 92"/>
          <p:cNvSpPr>
            <a:spLocks noChangeShapeType="1"/>
          </p:cNvSpPr>
          <p:nvPr/>
        </p:nvSpPr>
        <p:spPr bwMode="auto">
          <a:xfrm>
            <a:off x="6732588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1" name="Line 93"/>
          <p:cNvSpPr>
            <a:spLocks noChangeShapeType="1"/>
          </p:cNvSpPr>
          <p:nvPr/>
        </p:nvSpPr>
        <p:spPr bwMode="auto">
          <a:xfrm flipH="1">
            <a:off x="6227763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2" name="Text Box 94"/>
          <p:cNvSpPr txBox="1">
            <a:spLocks noChangeArrowheads="1"/>
          </p:cNvSpPr>
          <p:nvPr/>
        </p:nvSpPr>
        <p:spPr bwMode="auto">
          <a:xfrm>
            <a:off x="323528" y="4593902"/>
            <a:ext cx="3311847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/>
              <a:t>Coil inductance increases as iron / steel object (S ) gets </a:t>
            </a:r>
            <a:r>
              <a:rPr lang="en-GB" dirty="0" smtClean="0"/>
              <a:t>closer</a:t>
            </a:r>
            <a:endParaRPr lang="en-US" dirty="0"/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4932362" y="1557338"/>
            <a:ext cx="3882317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/>
              <a:t>Capacitive proximity sensor</a:t>
            </a:r>
            <a:endParaRPr lang="en-US" sz="2000" b="1"/>
          </a:p>
        </p:txBody>
      </p:sp>
      <p:sp>
        <p:nvSpPr>
          <p:cNvPr id="37984" name="Line 96"/>
          <p:cNvSpPr>
            <a:spLocks noChangeShapeType="1"/>
          </p:cNvSpPr>
          <p:nvPr/>
        </p:nvSpPr>
        <p:spPr bwMode="auto">
          <a:xfrm>
            <a:off x="6443663" y="3141663"/>
            <a:ext cx="0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5" name="Line 97"/>
          <p:cNvSpPr>
            <a:spLocks noChangeShapeType="1"/>
          </p:cNvSpPr>
          <p:nvPr/>
        </p:nvSpPr>
        <p:spPr bwMode="auto">
          <a:xfrm>
            <a:off x="6372225" y="3213100"/>
            <a:ext cx="1444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6" name="Line 98"/>
          <p:cNvSpPr>
            <a:spLocks noChangeShapeType="1"/>
          </p:cNvSpPr>
          <p:nvPr/>
        </p:nvSpPr>
        <p:spPr bwMode="auto">
          <a:xfrm>
            <a:off x="6443663" y="3357563"/>
            <a:ext cx="0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8" name="Line 100"/>
          <p:cNvSpPr>
            <a:spLocks noChangeShapeType="1"/>
          </p:cNvSpPr>
          <p:nvPr/>
        </p:nvSpPr>
        <p:spPr bwMode="auto">
          <a:xfrm>
            <a:off x="6372225" y="3357563"/>
            <a:ext cx="1444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5940425" y="3141663"/>
            <a:ext cx="52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C1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7995" name="Line 107"/>
          <p:cNvSpPr>
            <a:spLocks noChangeShapeType="1"/>
          </p:cNvSpPr>
          <p:nvPr/>
        </p:nvSpPr>
        <p:spPr bwMode="auto">
          <a:xfrm>
            <a:off x="6804025" y="37163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6" name="Line 108"/>
          <p:cNvSpPr>
            <a:spLocks noChangeShapeType="1"/>
          </p:cNvSpPr>
          <p:nvPr/>
        </p:nvSpPr>
        <p:spPr bwMode="auto">
          <a:xfrm>
            <a:off x="7235825" y="3716338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" name="Line 109"/>
          <p:cNvSpPr>
            <a:spLocks noChangeShapeType="1"/>
          </p:cNvSpPr>
          <p:nvPr/>
        </p:nvSpPr>
        <p:spPr bwMode="auto">
          <a:xfrm>
            <a:off x="7092950" y="3500438"/>
            <a:ext cx="0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" name="Line 110"/>
          <p:cNvSpPr>
            <a:spLocks noChangeShapeType="1"/>
          </p:cNvSpPr>
          <p:nvPr/>
        </p:nvSpPr>
        <p:spPr bwMode="auto">
          <a:xfrm>
            <a:off x="7235825" y="3500438"/>
            <a:ext cx="0" cy="4333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9" name="Line 111"/>
          <p:cNvSpPr>
            <a:spLocks noChangeShapeType="1"/>
          </p:cNvSpPr>
          <p:nvPr/>
        </p:nvSpPr>
        <p:spPr bwMode="auto">
          <a:xfrm>
            <a:off x="6804025" y="2781300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0" name="Line 112"/>
          <p:cNvSpPr>
            <a:spLocks noChangeShapeType="1"/>
          </p:cNvSpPr>
          <p:nvPr/>
        </p:nvSpPr>
        <p:spPr bwMode="auto">
          <a:xfrm>
            <a:off x="7235825" y="2781300"/>
            <a:ext cx="288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1" name="Line 113"/>
          <p:cNvSpPr>
            <a:spLocks noChangeShapeType="1"/>
          </p:cNvSpPr>
          <p:nvPr/>
        </p:nvSpPr>
        <p:spPr bwMode="auto">
          <a:xfrm>
            <a:off x="7092950" y="2565400"/>
            <a:ext cx="0" cy="433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>
            <a:off x="7235825" y="2565400"/>
            <a:ext cx="0" cy="4333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948488" y="4005263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C3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6948488" y="2205038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</a:rPr>
              <a:t>C2</a:t>
            </a:r>
            <a:endParaRPr lang="en-US" sz="1400" b="1">
              <a:solidFill>
                <a:srgbClr val="FF3300"/>
              </a:solidFill>
            </a:endParaRPr>
          </a:p>
        </p:txBody>
      </p:sp>
      <p:sp>
        <p:nvSpPr>
          <p:cNvPr id="38013" name="Rectangle 125"/>
          <p:cNvSpPr>
            <a:spLocks noChangeArrowheads="1"/>
          </p:cNvSpPr>
          <p:nvPr/>
        </p:nvSpPr>
        <p:spPr bwMode="auto">
          <a:xfrm>
            <a:off x="7596188" y="2420938"/>
            <a:ext cx="71437" cy="18002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4427538" y="4437063"/>
            <a:ext cx="3889375" cy="17399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GB" dirty="0"/>
              <a:t>Capacitance increases as metal object (P) gets closer because additional capacitance paths C2 &amp; C3 are added and increase in value as the separation reduces.  C1 is always present.</a:t>
            </a:r>
            <a:endParaRPr lang="en-US" dirty="0"/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3779838" y="3213100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endParaRPr lang="en-US"/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7740650" y="314166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</a:t>
            </a:r>
            <a:endParaRPr lang="en-US"/>
          </a:p>
        </p:txBody>
      </p:sp>
      <p:sp>
        <p:nvSpPr>
          <p:cNvPr id="38018" name="Freeform 130"/>
          <p:cNvSpPr>
            <a:spLocks/>
          </p:cNvSpPr>
          <p:nvPr/>
        </p:nvSpPr>
        <p:spPr bwMode="auto">
          <a:xfrm>
            <a:off x="2147888" y="2805113"/>
            <a:ext cx="1487487" cy="384175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19" name="Freeform 131"/>
          <p:cNvSpPr>
            <a:spLocks/>
          </p:cNvSpPr>
          <p:nvPr/>
        </p:nvSpPr>
        <p:spPr bwMode="auto">
          <a:xfrm flipV="1">
            <a:off x="2124075" y="3500438"/>
            <a:ext cx="1487488" cy="384175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1" name="Freeform 133"/>
          <p:cNvSpPr>
            <a:spLocks/>
          </p:cNvSpPr>
          <p:nvPr/>
        </p:nvSpPr>
        <p:spPr bwMode="auto">
          <a:xfrm>
            <a:off x="1979613" y="2708275"/>
            <a:ext cx="1704975" cy="577850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22" name="Freeform 134"/>
          <p:cNvSpPr>
            <a:spLocks/>
          </p:cNvSpPr>
          <p:nvPr/>
        </p:nvSpPr>
        <p:spPr bwMode="auto">
          <a:xfrm flipV="1">
            <a:off x="1979613" y="3429000"/>
            <a:ext cx="1704975" cy="577850"/>
          </a:xfrm>
          <a:custGeom>
            <a:avLst/>
            <a:gdLst>
              <a:gd name="T0" fmla="*/ 166 w 1013"/>
              <a:gd name="T1" fmla="*/ 212 h 242"/>
              <a:gd name="T2" fmla="*/ 847 w 1013"/>
              <a:gd name="T3" fmla="*/ 212 h 242"/>
              <a:gd name="T4" fmla="*/ 892 w 1013"/>
              <a:gd name="T5" fmla="*/ 30 h 242"/>
              <a:gd name="T6" fmla="*/ 121 w 1013"/>
              <a:gd name="T7" fmla="*/ 30 h 242"/>
              <a:gd name="T8" fmla="*/ 166 w 1013"/>
              <a:gd name="T9" fmla="*/ 21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42">
                <a:moveTo>
                  <a:pt x="166" y="212"/>
                </a:moveTo>
                <a:cubicBezTo>
                  <a:pt x="287" y="242"/>
                  <a:pt x="726" y="242"/>
                  <a:pt x="847" y="212"/>
                </a:cubicBezTo>
                <a:cubicBezTo>
                  <a:pt x="968" y="182"/>
                  <a:pt x="1013" y="60"/>
                  <a:pt x="892" y="30"/>
                </a:cubicBezTo>
                <a:cubicBezTo>
                  <a:pt x="771" y="0"/>
                  <a:pt x="242" y="0"/>
                  <a:pt x="121" y="30"/>
                </a:cubicBezTo>
                <a:cubicBezTo>
                  <a:pt x="0" y="60"/>
                  <a:pt x="45" y="182"/>
                  <a:pt x="166" y="212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9254" y="199673"/>
            <a:ext cx="50523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</a:rPr>
              <a:t>Non-contact Proximity sensors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&amp; Electronics Measurements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4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580618"/>
            <a:ext cx="38164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The Microphone Input </a:t>
            </a:r>
            <a:r>
              <a:rPr lang="en-US" sz="2000" b="1" dirty="0" smtClean="0"/>
              <a:t>Transducer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15199" y="44624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Sound </a:t>
            </a:r>
            <a:r>
              <a:rPr lang="en-US" sz="2400" b="1" dirty="0" smtClean="0"/>
              <a:t>Transducers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424847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Condenser Microphone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19810" y="1564918"/>
            <a:ext cx="874467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Condenser means capacitor, </a:t>
            </a:r>
            <a:r>
              <a:rPr lang="en-US" sz="2000" dirty="0" smtClean="0"/>
              <a:t>the </a:t>
            </a:r>
            <a:r>
              <a:rPr lang="en-US" sz="2000" dirty="0"/>
              <a:t>term condenser is actually obsolete but has stuck as the name for this type of </a:t>
            </a:r>
            <a:r>
              <a:rPr lang="en-US" sz="2000" dirty="0" smtClean="0"/>
              <a:t>microphone.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 err="1" smtClean="0"/>
              <a:t>Mic</a:t>
            </a:r>
            <a:r>
              <a:rPr lang="en-US" sz="2000" dirty="0" smtClean="0"/>
              <a:t> uses </a:t>
            </a:r>
            <a:r>
              <a:rPr lang="en-US" sz="2000" dirty="0"/>
              <a:t>a capacitor to convert acoustical energy into electrical </a:t>
            </a:r>
            <a:r>
              <a:rPr lang="en-US" sz="2000" dirty="0" smtClean="0"/>
              <a:t>energy.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It requires </a:t>
            </a:r>
            <a:r>
              <a:rPr lang="en-US" sz="2000" dirty="0"/>
              <a:t>power from a battery or external source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resulting audio signal is stronger signal than that from a </a:t>
            </a:r>
            <a:r>
              <a:rPr lang="en-US" sz="2000" dirty="0" smtClean="0"/>
              <a:t>dynamic.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Condensers </a:t>
            </a:r>
            <a:r>
              <a:rPr lang="en-US" sz="2000" dirty="0"/>
              <a:t>also tend to be more sensitive and responsive than dynamics, </a:t>
            </a:r>
          </a:p>
        </p:txBody>
      </p:sp>
      <p:pic>
        <p:nvPicPr>
          <p:cNvPr id="1028" name="Picture 4" descr="Condenser 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19" y="3645024"/>
            <a:ext cx="4191000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9810" y="3620926"/>
            <a:ext cx="474823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O</a:t>
            </a:r>
            <a:r>
              <a:rPr lang="en-US" sz="2000" dirty="0" smtClean="0"/>
              <a:t>ne </a:t>
            </a:r>
            <a:r>
              <a:rPr lang="en-US" sz="2000" dirty="0"/>
              <a:t>of these plates is made of very light material and acts as the diaphragm.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diaphragm vibrates when struck by sound waves, changing the distance between the two plates and therefore changing the capacitance</a:t>
            </a:r>
          </a:p>
        </p:txBody>
      </p:sp>
    </p:spTree>
    <p:extLst>
      <p:ext uri="{BB962C8B-B14F-4D97-AF65-F5344CB8AC3E}">
        <p14:creationId xmlns:p14="http://schemas.microsoft.com/office/powerpoint/2010/main" val="4163233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40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sz="3000" dirty="0"/>
              <a:t>Non-contact </a:t>
            </a:r>
            <a:r>
              <a:rPr lang="en-GB" sz="3000" dirty="0" smtClean="0"/>
              <a:t>Proximity sensors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55288" y="1988840"/>
            <a:ext cx="8593175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Ultrasonic </a:t>
            </a:r>
            <a:r>
              <a:rPr lang="en-US" sz="2000" dirty="0"/>
              <a:t>sensor utilize the reflection of high frequency (20KHz) sound waves to detect parts or distances to the parts.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general, ultrasonic sensors are the best choice for transparent targets. They can detect a sheet of transparent plastic film as easily as a wooden pallet.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Different Colors has no effect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3361754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/>
              <a:t>Ultrasonic </a:t>
            </a:r>
            <a:r>
              <a:rPr lang="en-US" sz="2200" b="1" dirty="0" smtClean="0"/>
              <a:t> (Sonar) sensors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62223" y="3717032"/>
            <a:ext cx="858623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most common configurations are the same as in photoelectric sensing: through beam, retro-reflective, and diffuse versions. </a:t>
            </a:r>
          </a:p>
        </p:txBody>
      </p:sp>
      <p:sp>
        <p:nvSpPr>
          <p:cNvPr id="5" name="AutoShape 2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S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87" y="4725144"/>
            <a:ext cx="20097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DE3-6C30-49D8-A100-A5557A1BFD61}" type="slidenum">
              <a:rPr lang="en-US"/>
              <a:pPr/>
              <a:t>41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sz="3000" dirty="0"/>
              <a:t>Non-contact </a:t>
            </a:r>
            <a:r>
              <a:rPr lang="en-GB" sz="3000" dirty="0" smtClean="0"/>
              <a:t>Proximity sensors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155288" y="3898791"/>
            <a:ext cx="888120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Unlike IR sensors, sonars are slightly harder to deal with when it comes to multiple sensors.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Because </a:t>
            </a:r>
            <a:r>
              <a:rPr lang="en-US" sz="2000" dirty="0"/>
              <a:t>of the wide cone, and how sound can reflect, they can interfere with each other quite easily.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Typically</a:t>
            </a:r>
            <a:r>
              <a:rPr lang="en-US" sz="2000" dirty="0"/>
              <a:t>, you must allow a 50ms </a:t>
            </a:r>
            <a:r>
              <a:rPr lang="en-US" sz="2000" dirty="0" smtClean="0"/>
              <a:t>between </a:t>
            </a:r>
            <a:r>
              <a:rPr lang="en-US" sz="2000" dirty="0"/>
              <a:t>each firing of a sonar sensors, to let the ping die off.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If </a:t>
            </a:r>
            <a:r>
              <a:rPr lang="en-US" sz="2000" dirty="0"/>
              <a:t>you have multiple sensors, you can only ping one at a time, and must still obey this 50ms ring down time or have each sonar operating at a different sound frequency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22" y="1340768"/>
            <a:ext cx="45338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/>
              <a:t>Ultrasonic </a:t>
            </a:r>
            <a:r>
              <a:rPr lang="en-US" sz="2200" b="1" dirty="0" smtClean="0"/>
              <a:t> (Sonar)  versus IR sensors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74141" y="1844824"/>
            <a:ext cx="536195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primary difference is that sonar has a wide detection </a:t>
            </a:r>
            <a:r>
              <a:rPr lang="en-US" sz="2000" dirty="0" smtClean="0"/>
              <a:t>cone and longer range</a:t>
            </a:r>
            <a:endParaRPr lang="en-US" sz="2000" dirty="0"/>
          </a:p>
        </p:txBody>
      </p:sp>
      <p:sp>
        <p:nvSpPr>
          <p:cNvPr id="5" name="AutoShape 2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ums.trossenrobotics.com/gallery/files/1/7/6/8/compare-s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25" y="980728"/>
            <a:ext cx="3507879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&amp; Electronics Measurements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5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580618"/>
            <a:ext cx="38164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The Microphone Input </a:t>
            </a:r>
            <a:r>
              <a:rPr lang="en-US" sz="2000" b="1" dirty="0" smtClean="0"/>
              <a:t>Transducer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15199" y="44624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Sound </a:t>
            </a:r>
            <a:r>
              <a:rPr lang="en-US" sz="2400" b="1" dirty="0" smtClean="0"/>
              <a:t>Transducers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79512" y="1516722"/>
            <a:ext cx="424847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smtClean="0"/>
              <a:t>Electret Condenser Microphone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19810" y="2197313"/>
            <a:ext cx="874467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electret condenser </a:t>
            </a:r>
            <a:r>
              <a:rPr lang="en-US" sz="2000" dirty="0" err="1"/>
              <a:t>mic</a:t>
            </a:r>
            <a:r>
              <a:rPr lang="en-US" sz="2000" dirty="0"/>
              <a:t> uses a special type of capacitor which has a permanent voltage built in during manufacture. This is somewhat like a permanent magnet, in that it doesn't require any external power for operation</a:t>
            </a:r>
            <a:r>
              <a:rPr lang="en-US" sz="2000" dirty="0" smtClean="0"/>
              <a:t>.</a:t>
            </a:r>
          </a:p>
        </p:txBody>
      </p:sp>
      <p:pic>
        <p:nvPicPr>
          <p:cNvPr id="4098" name="Picture 2" descr="Electret 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23" y="275456"/>
            <a:ext cx="2016224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810" y="4005064"/>
            <a:ext cx="874467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An electret microphone is an omnidirectional microphone, which means it can capture sound from all directions.</a:t>
            </a:r>
          </a:p>
        </p:txBody>
      </p:sp>
    </p:spTree>
    <p:extLst>
      <p:ext uri="{BB962C8B-B14F-4D97-AF65-F5344CB8AC3E}">
        <p14:creationId xmlns:p14="http://schemas.microsoft.com/office/powerpoint/2010/main" val="2061544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6</a:t>
            </a:fld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478853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The Loudspeaker Output Transducer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042798" y="44624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Sound </a:t>
            </a:r>
            <a:r>
              <a:rPr lang="en-US" sz="2400" b="1" dirty="0" smtClean="0"/>
              <a:t>Transducers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79512" y="809417"/>
            <a:ext cx="896448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Ø"/>
            </a:pPr>
            <a:r>
              <a:rPr lang="en-US" sz="2000" dirty="0" smtClean="0"/>
              <a:t>Its job </a:t>
            </a:r>
            <a:r>
              <a:rPr lang="en-US" sz="2000" dirty="0"/>
              <a:t>is to convert complex electrical analogue signals into sound waves being as close to the original input signal as possible</a:t>
            </a:r>
            <a:r>
              <a:rPr lang="en-US" sz="2000" dirty="0" smtClean="0"/>
              <a:t>.</a:t>
            </a:r>
          </a:p>
          <a:p>
            <a:pPr marL="280988" indent="-280988">
              <a:buFont typeface="Wingdings" pitchFamily="2" charset="2"/>
              <a:buChar char="Ø"/>
            </a:pPr>
            <a:r>
              <a:rPr lang="en-US" sz="2000" dirty="0"/>
              <a:t>Loudspeakers are available in all shapes, sizes and frequency ranges with the more common types being moving coil, electrostatic, isodynamic and </a:t>
            </a:r>
            <a:r>
              <a:rPr lang="en-US" sz="2000" dirty="0" smtClean="0"/>
              <a:t>piezoelectric.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091" y="2204864"/>
            <a:ext cx="301275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Moving Coil Loudspeaker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19809" y="3356992"/>
            <a:ext cx="523612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coil of fine wire, called the “speech or voice coil”, is suspended within a very strong magnetic field, and is attached to a paper or Mylar cone, called a “diaphragm” which itself is suspended at its edges to a metal frame or chassis. </a:t>
            </a:r>
            <a:endParaRPr lang="en-US" dirty="0" smtClean="0"/>
          </a:p>
        </p:txBody>
      </p:sp>
      <p:sp>
        <p:nvSpPr>
          <p:cNvPr id="8" name="AutoShape 2" descr="moving coil loudspeaker"/>
          <p:cNvSpPr>
            <a:spLocks noChangeAspect="1" noChangeArrowheads="1"/>
          </p:cNvSpPr>
          <p:nvPr/>
        </p:nvSpPr>
        <p:spPr bwMode="auto">
          <a:xfrm>
            <a:off x="155575" y="-16764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moving coil loudspeaker"/>
          <p:cNvSpPr>
            <a:spLocks noChangeAspect="1" noChangeArrowheads="1"/>
          </p:cNvSpPr>
          <p:nvPr/>
        </p:nvSpPr>
        <p:spPr bwMode="auto">
          <a:xfrm>
            <a:off x="307975" y="-15240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moving coil loudspeaker"/>
          <p:cNvSpPr>
            <a:spLocks noChangeAspect="1" noChangeArrowheads="1"/>
          </p:cNvSpPr>
          <p:nvPr/>
        </p:nvSpPr>
        <p:spPr bwMode="auto">
          <a:xfrm>
            <a:off x="460375" y="-13716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moving coil loudspe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72" y="3284984"/>
            <a:ext cx="3598332" cy="28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512" y="4892967"/>
            <a:ext cx="52764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When an </a:t>
            </a:r>
            <a:r>
              <a:rPr lang="en-US" dirty="0" smtClean="0"/>
              <a:t>signal </a:t>
            </a:r>
            <a:r>
              <a:rPr lang="en-US" dirty="0"/>
              <a:t>passes through the voice </a:t>
            </a:r>
            <a:r>
              <a:rPr lang="en-US" dirty="0" smtClean="0"/>
              <a:t>coil, </a:t>
            </a:r>
            <a:r>
              <a:rPr lang="en-US" dirty="0"/>
              <a:t>an electro-magnetic field is produced </a:t>
            </a:r>
            <a:r>
              <a:rPr lang="en-US" dirty="0" smtClean="0"/>
              <a:t>which opposes </a:t>
            </a:r>
            <a:r>
              <a:rPr lang="en-US" dirty="0"/>
              <a:t>the main permanent magnetic field around it and tries to push the coil in one direction or the </a:t>
            </a:r>
            <a:r>
              <a:rPr lang="en-US" dirty="0" smtClean="0"/>
              <a:t>other.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6023" y="2710661"/>
            <a:ext cx="883824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principle of operation of the </a:t>
            </a:r>
            <a:r>
              <a:rPr lang="en-US" b="1" dirty="0"/>
              <a:t>Moving Coil Loudspeaker</a:t>
            </a:r>
            <a:r>
              <a:rPr lang="en-US" dirty="0"/>
              <a:t> is the exact opposite to that of the “Dynamic Microphone”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6165304"/>
            <a:ext cx="83529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Since the coil is </a:t>
            </a:r>
            <a:r>
              <a:rPr lang="en-US" dirty="0"/>
              <a:t>attached to the </a:t>
            </a:r>
            <a:r>
              <a:rPr lang="en-US" dirty="0" smtClean="0"/>
              <a:t>cone/diaphragm, the movement </a:t>
            </a:r>
            <a:r>
              <a:rPr lang="en-US" dirty="0"/>
              <a:t>causes a disturbance in the air around it thus producing a sound </a:t>
            </a:r>
          </a:p>
        </p:txBody>
      </p:sp>
    </p:spTree>
    <p:extLst>
      <p:ext uri="{BB962C8B-B14F-4D97-AF65-F5344CB8AC3E}">
        <p14:creationId xmlns:p14="http://schemas.microsoft.com/office/powerpoint/2010/main" val="1557203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7</a:t>
            </a:fld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312979" y="76200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Proximity Sensors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16023" y="2132856"/>
            <a:ext cx="334786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 Types of proximity sensors</a:t>
            </a:r>
            <a:endParaRPr lang="en-GB" sz="2000" dirty="0"/>
          </a:p>
        </p:txBody>
      </p:sp>
      <p:sp>
        <p:nvSpPr>
          <p:cNvPr id="8" name="AutoShape 2" descr="moving coil loudspeaker"/>
          <p:cNvSpPr>
            <a:spLocks noChangeAspect="1" noChangeArrowheads="1"/>
          </p:cNvSpPr>
          <p:nvPr/>
        </p:nvSpPr>
        <p:spPr bwMode="auto">
          <a:xfrm>
            <a:off x="155575" y="-16764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2633" y="2708920"/>
            <a:ext cx="555350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Non-Contact Sensors :</a:t>
            </a:r>
            <a:endParaRPr lang="en-US" sz="22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647" y="3212976"/>
            <a:ext cx="2458616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00000"/>
              </a:lnSpc>
            </a:pPr>
            <a:r>
              <a:rPr lang="en-GB" sz="2200" dirty="0"/>
              <a:t>Optical</a:t>
            </a:r>
            <a:endParaRPr lang="en-US" sz="2200" dirty="0"/>
          </a:p>
          <a:p>
            <a:pPr algn="l" rtl="0">
              <a:lnSpc>
                <a:spcPct val="100000"/>
              </a:lnSpc>
            </a:pPr>
            <a:r>
              <a:rPr lang="en-GB" sz="2200" dirty="0"/>
              <a:t>Ultrasonic</a:t>
            </a:r>
          </a:p>
          <a:p>
            <a:pPr algn="l" rtl="0">
              <a:lnSpc>
                <a:spcPct val="100000"/>
              </a:lnSpc>
            </a:pPr>
            <a:r>
              <a:rPr lang="en-GB" sz="2200" dirty="0" smtClean="0"/>
              <a:t>Inductive</a:t>
            </a:r>
            <a:endParaRPr lang="en-GB" sz="2200" dirty="0"/>
          </a:p>
          <a:p>
            <a:pPr algn="l" rtl="0">
              <a:lnSpc>
                <a:spcPct val="100000"/>
              </a:lnSpc>
            </a:pPr>
            <a:r>
              <a:rPr lang="en-GB" sz="2200" dirty="0" smtClean="0"/>
              <a:t>Capacitive</a:t>
            </a:r>
            <a:endParaRPr lang="en-GB" sz="2200" dirty="0"/>
          </a:p>
        </p:txBody>
      </p:sp>
      <p:sp>
        <p:nvSpPr>
          <p:cNvPr id="2" name="Rectangle 1"/>
          <p:cNvSpPr/>
          <p:nvPr/>
        </p:nvSpPr>
        <p:spPr>
          <a:xfrm>
            <a:off x="242632" y="655528"/>
            <a:ext cx="8649847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Proximity sensors detect the presence or absence of objects using electromagnetic fields, light, and sound.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There </a:t>
            </a:r>
            <a:r>
              <a:rPr lang="en-US" sz="2000" dirty="0"/>
              <a:t>are many types, each suited to specific applications and environments.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202" y="5157192"/>
            <a:ext cx="55319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Contact Sensors (</a:t>
            </a:r>
            <a:r>
              <a:rPr lang="en-GB" dirty="0"/>
              <a:t>Mechanical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0712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8</a:t>
            </a:fld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312979" y="76200"/>
            <a:ext cx="26975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Proximity Sensors</a:t>
            </a:r>
            <a:endParaRPr lang="en-US" sz="2200" dirty="0"/>
          </a:p>
        </p:txBody>
      </p:sp>
      <p:sp>
        <p:nvSpPr>
          <p:cNvPr id="8" name="AutoShape 2" descr="moving coil loudspeaker"/>
          <p:cNvSpPr>
            <a:spLocks noChangeAspect="1" noChangeArrowheads="1"/>
          </p:cNvSpPr>
          <p:nvPr/>
        </p:nvSpPr>
        <p:spPr bwMode="auto">
          <a:xfrm>
            <a:off x="155575" y="-1676400"/>
            <a:ext cx="4086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2633" y="655528"/>
            <a:ext cx="49774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Optical (Photoelectric) proximity Sensors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42632" y="1196752"/>
            <a:ext cx="8721855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Photoelectric sensors are so versatile that they solve the bulk of </a:t>
            </a:r>
            <a:r>
              <a:rPr lang="en-US" sz="2000" b="1" dirty="0" smtClean="0"/>
              <a:t>problems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/>
              <a:t>All </a:t>
            </a:r>
            <a:r>
              <a:rPr lang="en-US" sz="2000" b="1" dirty="0"/>
              <a:t>photoelectric sensors consist of a few of basic components: </a:t>
            </a:r>
            <a:endParaRPr lang="en-US" sz="20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An emitter </a:t>
            </a:r>
            <a:r>
              <a:rPr lang="en-US" sz="2000" dirty="0"/>
              <a:t>light source (Light Emitting Diode, </a:t>
            </a:r>
            <a:r>
              <a:rPr lang="en-US" sz="2000" dirty="0" smtClean="0"/>
              <a:t>Infra-red LED, laser </a:t>
            </a:r>
            <a:r>
              <a:rPr lang="en-US" sz="2000" dirty="0"/>
              <a:t>diode</a:t>
            </a:r>
            <a:r>
              <a:rPr lang="en-US" sz="2000" dirty="0" smtClean="0"/>
              <a:t>),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A </a:t>
            </a:r>
            <a:r>
              <a:rPr lang="en-US" sz="2000" dirty="0"/>
              <a:t>photodiode or phototransistor receiver to detect emitted light, </a:t>
            </a:r>
            <a:r>
              <a:rPr lang="en-US" sz="2000" dirty="0" smtClean="0"/>
              <a:t>and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Supporting </a:t>
            </a:r>
            <a:r>
              <a:rPr lang="en-US" sz="2000" dirty="0"/>
              <a:t>electronics designed to amplify the receiver signal.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996952"/>
            <a:ext cx="770485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/>
              <a:t>Photoelectric </a:t>
            </a:r>
            <a:r>
              <a:rPr lang="en-GB" sz="2000" b="1" dirty="0"/>
              <a:t>proximity </a:t>
            </a:r>
            <a:r>
              <a:rPr lang="en-GB" sz="2000" b="1" dirty="0" smtClean="0"/>
              <a:t>Sensors Configurations: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Through-beam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Retro-reflective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Diffuse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2673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2073275" y="405447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Arc 3"/>
          <p:cNvSpPr>
            <a:spLocks/>
          </p:cNvSpPr>
          <p:nvPr/>
        </p:nvSpPr>
        <p:spPr bwMode="auto">
          <a:xfrm>
            <a:off x="1808163" y="43989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rc 4"/>
          <p:cNvSpPr>
            <a:spLocks/>
          </p:cNvSpPr>
          <p:nvPr/>
        </p:nvSpPr>
        <p:spPr bwMode="auto">
          <a:xfrm>
            <a:off x="1836738" y="4437063"/>
            <a:ext cx="260350" cy="107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2"/>
                  <a:pt x="9590" y="72"/>
                  <a:pt x="214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39950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457450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139950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01850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0764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790700" y="4800600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Transmitter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6311900" y="3540125"/>
            <a:ext cx="273050" cy="1206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216650" y="4044950"/>
            <a:ext cx="368300" cy="139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Arc 13"/>
          <p:cNvSpPr>
            <a:spLocks/>
          </p:cNvSpPr>
          <p:nvPr/>
        </p:nvSpPr>
        <p:spPr bwMode="auto">
          <a:xfrm>
            <a:off x="6596063" y="43989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rc 14"/>
          <p:cNvSpPr>
            <a:spLocks/>
          </p:cNvSpPr>
          <p:nvPr/>
        </p:nvSpPr>
        <p:spPr bwMode="auto">
          <a:xfrm>
            <a:off x="6567488" y="4437063"/>
            <a:ext cx="261937" cy="107950"/>
          </a:xfrm>
          <a:custGeom>
            <a:avLst/>
            <a:gdLst>
              <a:gd name="G0" fmla="+- 132 0 0"/>
              <a:gd name="G1" fmla="+- 21600 0 0"/>
              <a:gd name="G2" fmla="+- 21600 0 0"/>
              <a:gd name="T0" fmla="*/ 0 w 21732"/>
              <a:gd name="T1" fmla="*/ 0 h 21600"/>
              <a:gd name="T2" fmla="*/ 21732 w 21732"/>
              <a:gd name="T3" fmla="*/ 21600 h 21600"/>
              <a:gd name="T4" fmla="*/ 132 w 217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2" h="21600" fill="none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</a:path>
              <a:path w="21732" h="21600" stroke="0" extrusionOk="0">
                <a:moveTo>
                  <a:pt x="0" y="0"/>
                </a:moveTo>
                <a:cubicBezTo>
                  <a:pt x="44" y="0"/>
                  <a:pt x="88" y="-1"/>
                  <a:pt x="132" y="0"/>
                </a:cubicBezTo>
                <a:cubicBezTo>
                  <a:pt x="12061" y="0"/>
                  <a:pt x="21732" y="9670"/>
                  <a:pt x="21732" y="21600"/>
                </a:cubicBezTo>
                <a:lnTo>
                  <a:pt x="132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775325" y="3435350"/>
            <a:ext cx="7493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5870575" y="3587750"/>
            <a:ext cx="336550" cy="266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927725" y="3435350"/>
            <a:ext cx="596900" cy="11303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6530975" y="4305300"/>
            <a:ext cx="3175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6572250" y="4356100"/>
            <a:ext cx="15875" cy="1111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676900" y="480060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en-GB" sz="1600"/>
              <a:t>Receiver</a:t>
            </a:r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Optical sensors (Through-beam)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755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5845</TotalTime>
  <Words>1552</Words>
  <Application>Microsoft Office PowerPoint</Application>
  <PresentationFormat>On-screen Show (4:3)</PresentationFormat>
  <Paragraphs>296</Paragraphs>
  <Slides>41</Slides>
  <Notes>40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PresentationPro_ConservationGlobeVideo</vt:lpstr>
      <vt:lpstr>Electrical and Electronic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(Through-beam)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(Retro-reflective)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Optical sensors (Diffuse)</vt:lpstr>
      <vt:lpstr>PowerPoint Presentation</vt:lpstr>
      <vt:lpstr>Non-contact Proximity sensors</vt:lpstr>
      <vt:lpstr>Non-contact Proximity sensors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479</cp:revision>
  <dcterms:created xsi:type="dcterms:W3CDTF">2013-03-22T05:31:22Z</dcterms:created>
  <dcterms:modified xsi:type="dcterms:W3CDTF">2014-12-04T11:47:22Z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